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9" r:id="rId2"/>
    <p:sldId id="265" r:id="rId3"/>
    <p:sldId id="269" r:id="rId4"/>
    <p:sldId id="277" r:id="rId5"/>
    <p:sldId id="270" r:id="rId6"/>
    <p:sldId id="271" r:id="rId7"/>
    <p:sldId id="272" r:id="rId8"/>
    <p:sldId id="274" r:id="rId9"/>
    <p:sldId id="275" r:id="rId10"/>
    <p:sldId id="273" r:id="rId11"/>
    <p:sldId id="27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CC43CC-DB03-4BD0-9810-EF8BB6BFF017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E32EB6-BB55-4A54-AC1B-ED662B9BC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628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154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759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65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241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812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97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201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423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171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332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727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311FB-1E2D-43B7-9B62-5D810E376FF5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431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4745"/>
            <a:ext cx="7772400" cy="2457618"/>
          </a:xfrm>
        </p:spPr>
        <p:txBody>
          <a:bodyPr>
            <a:normAutofit/>
          </a:bodyPr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ŠAHOVSKA SEKCIJA</a:t>
            </a:r>
            <a:b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r-Latn-R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2020/2021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r-Latn-RS" b="1" u="sng" dirty="0" smtClean="0">
                <a:solidFill>
                  <a:srgbClr val="FF0000"/>
                </a:solidFill>
              </a:rPr>
              <a:t> </a:t>
            </a:r>
            <a:endParaRPr lang="en-US" b="1" u="sng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9. TAKTIKA I KOMBINACIJE </a:t>
            </a:r>
          </a:p>
        </p:txBody>
      </p:sp>
    </p:spTree>
    <p:extLst>
      <p:ext uri="{BB962C8B-B14F-4D97-AF65-F5344CB8AC3E}">
        <p14:creationId xmlns:p14="http://schemas.microsoft.com/office/powerpoint/2010/main" val="23928270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NAĐITE POTEZ KOJIM UKLANJATE ODBRANU PROTIVNIKA!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314" name="Picture 2" descr="defender3.gif (4522 bytes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777" y="1734589"/>
            <a:ext cx="2457450" cy="2457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defender1.gif (5713 bytes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2615" y="1700808"/>
            <a:ext cx="2457450" cy="2457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61173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PRIMJER KOMBINACIJE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92500" lnSpcReduction="20000"/>
          </a:bodyPr>
          <a:lstStyle/>
          <a:p>
            <a:endParaRPr lang="sr-Latn-RS" dirty="0" smtClean="0"/>
          </a:p>
          <a:p>
            <a:endParaRPr lang="sr-Latn-RS" dirty="0"/>
          </a:p>
          <a:p>
            <a:endParaRPr lang="sr-Latn-RS" dirty="0" smtClean="0"/>
          </a:p>
          <a:p>
            <a:endParaRPr lang="sr-Latn-RS" dirty="0"/>
          </a:p>
          <a:p>
            <a:endParaRPr lang="sr-Latn-RS" dirty="0" smtClean="0"/>
          </a:p>
          <a:p>
            <a:endParaRPr lang="sr-Latn-RS" dirty="0" smtClean="0"/>
          </a:p>
          <a:p>
            <a:r>
              <a:rPr lang="en-U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Tal</a:t>
            </a:r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</a:t>
            </a:r>
            <a:r>
              <a:rPr lang="en-U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en-US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Benko</a:t>
            </a:r>
            <a:r>
              <a:rPr lang="en-US" b="1" dirty="0">
                <a:solidFill>
                  <a:srgbClr val="FF0000"/>
                </a:solidFill>
              </a:rPr>
              <a:t>, Amsterdam 1964</a:t>
            </a:r>
          </a:p>
          <a:p>
            <a:r>
              <a:rPr lang="sr-Latn-RS" b="1" dirty="0" smtClean="0">
                <a:solidFill>
                  <a:srgbClr val="FF0000"/>
                </a:solidFill>
              </a:rPr>
              <a:t>Ovdje je</a:t>
            </a:r>
            <a:r>
              <a:rPr lang="en-US" b="1" dirty="0" smtClean="0">
                <a:solidFill>
                  <a:srgbClr val="FF0000"/>
                </a:solidFill>
              </a:rPr>
              <a:t> Tal</a:t>
            </a:r>
            <a:r>
              <a:rPr lang="sr-Latn-RS" b="1" dirty="0" smtClean="0">
                <a:solidFill>
                  <a:srgbClr val="FF0000"/>
                </a:solidFill>
              </a:rPr>
              <a:t>j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sr-Latn-RS" b="1" dirty="0" smtClean="0">
                <a:solidFill>
                  <a:srgbClr val="FF0000"/>
                </a:solidFill>
              </a:rPr>
              <a:t>odigrao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sr-Latn-R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d8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+! </a:t>
            </a:r>
            <a:r>
              <a:rPr lang="sr-Latn-RS" b="1" dirty="0" smtClean="0">
                <a:solidFill>
                  <a:srgbClr val="FF0000"/>
                </a:solidFill>
              </a:rPr>
              <a:t>i crni može da igra </a:t>
            </a:r>
            <a:r>
              <a:rPr lang="sr-Latn-R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Ke7</a:t>
            </a:r>
            <a:r>
              <a:rPr lang="sr-Latn-RS" b="1" dirty="0" smtClean="0">
                <a:solidFill>
                  <a:srgbClr val="FF0000"/>
                </a:solidFill>
              </a:rPr>
              <a:t> i ostane bez topa na h8 ili da uzme kraljem na d8 i dozvoli dvostruki napad („konjsku viljušku“) sa</a:t>
            </a:r>
            <a:r>
              <a:rPr lang="sr-Latn-R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Sxf7 </a:t>
            </a:r>
            <a:r>
              <a:rPr lang="sr-Latn-RS" b="1" dirty="0" smtClean="0">
                <a:solidFill>
                  <a:srgbClr val="FF0000"/>
                </a:solidFill>
              </a:rPr>
              <a:t>i izgubi kraljicu</a:t>
            </a:r>
            <a:r>
              <a:rPr lang="en-US" b="1" dirty="0" smtClean="0">
                <a:solidFill>
                  <a:srgbClr val="FF0000"/>
                </a:solidFill>
              </a:rPr>
              <a:t>.</a:t>
            </a:r>
            <a:endParaRPr lang="en-US" b="1" dirty="0">
              <a:solidFill>
                <a:srgbClr val="FF0000"/>
              </a:solidFill>
            </a:endParaRPr>
          </a:p>
          <a:p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tal-benko.gif (4231 bytes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340768"/>
            <a:ext cx="2457450" cy="2457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1701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KOMBINACIJE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KOMBINACIJA</a:t>
            </a:r>
            <a:r>
              <a:rPr lang="sr-Latn-RS" dirty="0" smtClean="0">
                <a:solidFill>
                  <a:srgbClr val="FF0000"/>
                </a:solidFill>
              </a:rPr>
              <a:t> </a:t>
            </a:r>
            <a:r>
              <a:rPr lang="sr-Latn-RS" b="1" dirty="0" smtClean="0">
                <a:solidFill>
                  <a:srgbClr val="FF0000"/>
                </a:solidFill>
              </a:rPr>
              <a:t>JE VARIJANTA KOJA JE </a:t>
            </a:r>
            <a:r>
              <a:rPr lang="sr-Latn-RS" b="1" u="sng" dirty="0" smtClean="0">
                <a:solidFill>
                  <a:srgbClr val="FF0000"/>
                </a:solidFill>
              </a:rPr>
              <a:t>FORSIRANA</a:t>
            </a:r>
            <a:r>
              <a:rPr lang="sr-Latn-RS" b="1" dirty="0" smtClean="0">
                <a:solidFill>
                  <a:srgbClr val="FF0000"/>
                </a:solidFill>
              </a:rPr>
              <a:t>, OBIČNO UZ </a:t>
            </a:r>
            <a:r>
              <a:rPr lang="sr-Latn-RS" b="1" u="sng" dirty="0" smtClean="0">
                <a:solidFill>
                  <a:srgbClr val="FF0000"/>
                </a:solidFill>
              </a:rPr>
              <a:t>ŽRTVU</a:t>
            </a:r>
            <a:r>
              <a:rPr lang="sr-Latn-RS" b="1" dirty="0" smtClean="0">
                <a:solidFill>
                  <a:srgbClr val="FF0000"/>
                </a:solidFill>
              </a:rPr>
              <a:t> MATERIJALA, VODI PREDNOSTI ILI MATIRANJU ILI IZJEDNAČENJU</a:t>
            </a:r>
          </a:p>
          <a:p>
            <a:r>
              <a:rPr lang="sr-Latn-RS" b="1" dirty="0" smtClean="0">
                <a:solidFill>
                  <a:srgbClr val="FF0000"/>
                </a:solidFill>
              </a:rPr>
              <a:t>MOTIVI U KOMBINACIJAMA SU: </a:t>
            </a:r>
            <a:r>
              <a:rPr lang="sr-Latn-RS" b="1" u="sng" dirty="0" smtClean="0">
                <a:solidFill>
                  <a:srgbClr val="FF0000"/>
                </a:solidFill>
              </a:rPr>
              <a:t>ELIMINACIJA</a:t>
            </a:r>
            <a:r>
              <a:rPr lang="sr-Latn-RS" b="1" dirty="0" smtClean="0">
                <a:solidFill>
                  <a:srgbClr val="FF0000"/>
                </a:solidFill>
              </a:rPr>
              <a:t> (</a:t>
            </a:r>
            <a:r>
              <a:rPr lang="sr-Latn-RS" b="1" dirty="0">
                <a:solidFill>
                  <a:srgbClr val="FF0000"/>
                </a:solidFill>
              </a:rPr>
              <a:t>ELIMINACIJA JE UKLANJANJE DJELOVANJA NEKE </a:t>
            </a:r>
            <a:r>
              <a:rPr lang="sr-Latn-RS" b="1" dirty="0" smtClean="0">
                <a:solidFill>
                  <a:srgbClr val="FF0000"/>
                </a:solidFill>
              </a:rPr>
              <a:t>FIGURE), </a:t>
            </a:r>
            <a:r>
              <a:rPr lang="sr-Latn-RS" b="1" u="sng" dirty="0" smtClean="0">
                <a:solidFill>
                  <a:srgbClr val="FF0000"/>
                </a:solidFill>
              </a:rPr>
              <a:t>ODVLAČENJE</a:t>
            </a:r>
            <a:r>
              <a:rPr lang="sr-Latn-RS" b="1" dirty="0" smtClean="0">
                <a:solidFill>
                  <a:srgbClr val="FF0000"/>
                </a:solidFill>
              </a:rPr>
              <a:t>, </a:t>
            </a:r>
            <a:r>
              <a:rPr lang="sr-Latn-RS" b="1" u="sng" dirty="0" smtClean="0">
                <a:solidFill>
                  <a:srgbClr val="FF0000"/>
                </a:solidFill>
              </a:rPr>
              <a:t>VEZIVANJE</a:t>
            </a:r>
            <a:r>
              <a:rPr lang="sr-Latn-RS" b="1" dirty="0" smtClean="0">
                <a:solidFill>
                  <a:srgbClr val="FF0000"/>
                </a:solidFill>
              </a:rPr>
              <a:t>, </a:t>
            </a:r>
            <a:r>
              <a:rPr lang="sr-Latn-RS" b="1" u="sng" dirty="0" smtClean="0">
                <a:solidFill>
                  <a:srgbClr val="FF0000"/>
                </a:solidFill>
              </a:rPr>
              <a:t>DVOSTRUKI NAPAD</a:t>
            </a:r>
            <a:r>
              <a:rPr lang="sr-Latn-RS" b="1" dirty="0" smtClean="0">
                <a:solidFill>
                  <a:srgbClr val="FF0000"/>
                </a:solidFill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2654879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DVOSTRUKI NAPAD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Rook captur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16426"/>
            <a:ext cx="2790825" cy="277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night captur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046" y="2606810"/>
            <a:ext cx="2790825" cy="277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ork1.gif (3068 bytes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616426"/>
            <a:ext cx="2457450" cy="2457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9494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DVOSTRUKI NAPAD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988840"/>
            <a:ext cx="38100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2358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VEZIVANJE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4" name="Picture 2" descr="Pi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026466"/>
            <a:ext cx="2457450" cy="2457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Pi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048412"/>
            <a:ext cx="2457450" cy="2457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986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RAŽANJ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18" name="Picture 2" descr="http://www.chesscorner.com/tutorial/tactics/skewers/skewer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492896"/>
            <a:ext cx="2771775" cy="277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www.chesscorner.com/tutorial/tactics/skewers/skewer2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936" y="2461568"/>
            <a:ext cx="2771775" cy="277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://www.chesscorner.com/tutorial/tactics/skewers/skewer3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711" y="2461568"/>
            <a:ext cx="2771775" cy="277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1260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OTKRIVENI NAPAD, OTKRIVENI ŠAH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2" name="Picture 2" descr="discovered6.gif (3085 bytes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466" y="1993031"/>
            <a:ext cx="2457450" cy="2457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discovered7.gif (3111 bytes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988840"/>
            <a:ext cx="2457450" cy="2457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47331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OTKRIVENI NAPAD, OTKRIVENI ŠAH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266" name="Picture 2" descr="discovered1.gif (4353 bytes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131031"/>
            <a:ext cx="2457450" cy="2457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discovered2.gif (4353 bytes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554" y="2101194"/>
            <a:ext cx="2457450" cy="2457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41275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NAĐITE POTEZ KOJIM DAJETE OTKRIVENI NAPAD (OTKRIVENI ŠAH)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3680301"/>
          <a:ext cx="8229600" cy="365760"/>
        </p:xfrm>
        <a:graphic>
          <a:graphicData uri="http://schemas.openxmlformats.org/drawingml/2006/table">
            <a:tbl>
              <a:tblPr/>
              <a:tblGrid>
                <a:gridCol w="4114800"/>
                <a:gridCol w="4114800"/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 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2290" name="Picture 2" descr="discovered3.gif (4176 bytes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806601"/>
            <a:ext cx="2457450" cy="2457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discovered8.gif (6103 bytes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752498"/>
            <a:ext cx="2457450" cy="245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57200" y="36798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0885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</TotalTime>
  <Words>128</Words>
  <Application>Microsoft Office PowerPoint</Application>
  <PresentationFormat>On-screen Show (4:3)</PresentationFormat>
  <Paragraphs>24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ŠAHOVSKA SEKCIJA 2020/2021  </vt:lpstr>
      <vt:lpstr>KOMBINACIJE</vt:lpstr>
      <vt:lpstr>DVOSTRUKI NAPAD</vt:lpstr>
      <vt:lpstr>DVOSTRUKI NAPAD</vt:lpstr>
      <vt:lpstr>VEZIVANJE</vt:lpstr>
      <vt:lpstr>RAŽANJ</vt:lpstr>
      <vt:lpstr>OTKRIVENI NAPAD, OTKRIVENI ŠAH</vt:lpstr>
      <vt:lpstr>OTKRIVENI NAPAD, OTKRIVENI ŠAH</vt:lpstr>
      <vt:lpstr>NAĐITE POTEZ KOJIM DAJETE OTKRIVENI NAPAD (OTKRIVENI ŠAH)</vt:lpstr>
      <vt:lpstr>NAĐITE POTEZ KOJIM UKLANJATE ODBRANU PROTIVNIKA!</vt:lpstr>
      <vt:lpstr>PRIMJER KOMBINACIJE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ŠAHOVSKA SEKCIJA</dc:title>
  <dc:creator>Windows User</dc:creator>
  <cp:lastModifiedBy>Windows User</cp:lastModifiedBy>
  <cp:revision>43</cp:revision>
  <dcterms:created xsi:type="dcterms:W3CDTF">2020-12-12T14:33:24Z</dcterms:created>
  <dcterms:modified xsi:type="dcterms:W3CDTF">2021-01-05T06:49:19Z</dcterms:modified>
</cp:coreProperties>
</file>