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67" r:id="rId3"/>
    <p:sldId id="268" r:id="rId4"/>
    <p:sldId id="26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r>
              <a:rPr lang="sr-Latn-RS" b="1" u="sng" dirty="0" smtClean="0">
                <a:solidFill>
                  <a:srgbClr val="FF0000"/>
                </a:solidFill>
              </a:rPr>
              <a:t/>
            </a:r>
            <a:br>
              <a:rPr lang="sr-Latn-RS" b="1" u="sng" dirty="0" smtClean="0">
                <a:solidFill>
                  <a:srgbClr val="FF0000"/>
                </a:solidFill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b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ŠAHOVSKI SAT</a:t>
            </a:r>
            <a:b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MATIRANJE SA DVA LOVCA</a:t>
            </a: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504" y="149433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939" y="163490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" y="3189420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039" y="3159333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873" y="335699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805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1166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593" y="1166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1" y="31265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141" y="3155391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041" y="3152686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15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3312368"/>
          </a:xfrm>
        </p:spPr>
        <p:txBody>
          <a:bodyPr>
            <a:normAutofit fontScale="85000" lnSpcReduction="20000"/>
          </a:bodyPr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ŠAHOVSKI SAT“ </a:t>
            </a:r>
            <a:r>
              <a:rPr lang="vi-VN" b="1" dirty="0" smtClean="0">
                <a:solidFill>
                  <a:srgbClr val="FF0000"/>
                </a:solidFill>
              </a:rPr>
              <a:t>PODRAZUMEVA ČASOVNIK KOJI IMA DVA POKAZIVAČA VREMENA, POVEZANA ZAJEDNO TAKO DA U JEDNOM TRENUTKU MOŽE DA RADI SAMO JEDAN OD NJIH. „SAT“ PODRAZUMEVA JEDAN OD DVA POKAZIVAČA VREMENA, </a:t>
            </a: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vi-VN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„PAD ZASTAVICE“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vi-VN" b="1" dirty="0" smtClean="0">
                <a:solidFill>
                  <a:srgbClr val="FF0000"/>
                </a:solidFill>
              </a:rPr>
              <a:t>PODRAZUM</a:t>
            </a:r>
            <a:r>
              <a:rPr lang="sr-Latn-RS" b="1" dirty="0">
                <a:solidFill>
                  <a:srgbClr val="FF0000"/>
                </a:solidFill>
              </a:rPr>
              <a:t>J</a:t>
            </a:r>
            <a:r>
              <a:rPr lang="vi-VN" b="1" dirty="0" smtClean="0">
                <a:solidFill>
                  <a:srgbClr val="FF0000"/>
                </a:solidFill>
              </a:rPr>
              <a:t>EVA DA JE VR</a:t>
            </a:r>
            <a:r>
              <a:rPr lang="sr-Latn-RS" b="1" dirty="0" smtClean="0">
                <a:solidFill>
                  <a:srgbClr val="FF0000"/>
                </a:solidFill>
              </a:rPr>
              <a:t>IJ</a:t>
            </a:r>
            <a:r>
              <a:rPr lang="vi-VN" b="1" dirty="0" smtClean="0">
                <a:solidFill>
                  <a:srgbClr val="FF0000"/>
                </a:solidFill>
              </a:rPr>
              <a:t>EME DODELJENO JEDNOM IGRAČU ISTEKLO.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05064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90801"/>
            <a:ext cx="285750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431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76672"/>
            <a:ext cx="8229600" cy="5865515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PRIJE </a:t>
            </a:r>
            <a:r>
              <a:rPr lang="en-US" b="1" dirty="0">
                <a:solidFill>
                  <a:srgbClr val="FF0000"/>
                </a:solidFill>
              </a:rPr>
              <a:t>POČETKA PARTIJE, SUDIJA ODREĐUJE GDJE ĆE SAT BITI POSTAVLJEN. </a:t>
            </a: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U </a:t>
            </a:r>
            <a:r>
              <a:rPr lang="en-US" b="1" dirty="0">
                <a:solidFill>
                  <a:srgbClr val="FF0000"/>
                </a:solidFill>
              </a:rPr>
              <a:t>VRIJEME PREDVIĐENO ZA POČETAK PARTIJE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POKREĆE SE SAT IGRAČA KOJI IMA BIJELE FIGURE. </a:t>
            </a:r>
            <a:endParaRPr lang="sr-Latn-R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UKOLIKO </a:t>
            </a:r>
            <a:r>
              <a:rPr lang="en-US" b="1" dirty="0">
                <a:solidFill>
                  <a:srgbClr val="FF0000"/>
                </a:solidFill>
              </a:rPr>
              <a:t>NIJEDAN IGRAČ NIJE PRISUTAN, ONDA ĆE SVE PROTEKLO VREME TEĆI ĆE NA TERET IGRAČA KOJI IMA BIJELE FIGURE DO NJEGOVOG DOLASKA (OSIM AKO PRAVILNIK TAKMIČENJA ILI SUDIJA NE ODREDE DRUGAČIJE). </a:t>
            </a: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SVAKI </a:t>
            </a:r>
            <a:r>
              <a:rPr lang="en-US" b="1" dirty="0">
                <a:solidFill>
                  <a:srgbClr val="FF0000"/>
                </a:solidFill>
              </a:rPr>
              <a:t>IGRAČ KOJI DOĐE NA PARTIJU SA ZAKAŠNJENJEM VEĆIM OD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JEDNOG SATA </a:t>
            </a:r>
            <a:r>
              <a:rPr lang="en-US" b="1" dirty="0">
                <a:solidFill>
                  <a:srgbClr val="FF0000"/>
                </a:solidFill>
              </a:rPr>
              <a:t>U ODNOSU NA PROPISANO VRIJEME ZA POČETAK PARTIJE, 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IZGUBIĆE PARTIJU </a:t>
            </a:r>
            <a:r>
              <a:rPr lang="en-US" b="1" dirty="0">
                <a:solidFill>
                  <a:srgbClr val="FF0000"/>
                </a:solidFill>
              </a:rPr>
              <a:t>(OSIM AKO PRAVILNIK TAKMIČENJA ILI SUDIJA NE ODREDE DRUGAČIJE).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2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 SA DVA LOVCA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JEDNIM LOVCEM NE MOŽE SE DATI MAT, JER MU POLOVINA POLJA NA TABLI NISU DOSTUPNA. </a:t>
            </a: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DVA LOVCA </a:t>
            </a:r>
            <a:r>
              <a:rPr lang="en-US" b="1" dirty="0" smtClean="0">
                <a:solidFill>
                  <a:srgbClr val="FF0000"/>
                </a:solidFill>
              </a:rPr>
              <a:t>UZ POMOĆ 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KRALJA</a:t>
            </a:r>
            <a:r>
              <a:rPr lang="en-US" b="1" dirty="0" smtClean="0">
                <a:solidFill>
                  <a:srgbClr val="FF0000"/>
                </a:solidFill>
              </a:rPr>
              <a:t> RELATIVNO LAKO POTISKUJU KRALJA NA RUB TABLE, A ZATIM GA TREBA NAT</a:t>
            </a:r>
            <a:r>
              <a:rPr lang="sr-Latn-RS" b="1" dirty="0" smtClean="0">
                <a:solidFill>
                  <a:srgbClr val="FF0000"/>
                </a:solidFill>
              </a:rPr>
              <a:t>J</a:t>
            </a:r>
            <a:r>
              <a:rPr lang="en-US" b="1" dirty="0" smtClean="0">
                <a:solidFill>
                  <a:srgbClr val="FF0000"/>
                </a:solidFill>
              </a:rPr>
              <a:t>ERATI U JEDAN OD UGLOVA, GDE DOBIJA MAT. </a:t>
            </a: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PRI POTISKIVANJU KRALJA KA UGLU TREBA PAZITI DA ON IMA SLOBODNA POLJA (DA NE BI DOŠLO DO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PATA</a:t>
            </a:r>
            <a:r>
              <a:rPr lang="en-US" b="1" dirty="0" smtClean="0">
                <a:solidFill>
                  <a:srgbClr val="FF0000"/>
                </a:solidFill>
              </a:rPr>
              <a:t>).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969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matiranja sa dva lovca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DVA LOVCA </a:t>
            </a:r>
            <a:r>
              <a:rPr lang="sr-Latn-RS" b="1" dirty="0" smtClean="0">
                <a:solidFill>
                  <a:srgbClr val="FF0000"/>
                </a:solidFill>
              </a:rPr>
              <a:t>I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KRALJ</a:t>
            </a:r>
            <a:r>
              <a:rPr lang="sr-Latn-RS" b="1" dirty="0" smtClean="0">
                <a:solidFill>
                  <a:srgbClr val="FF0000"/>
                </a:solidFill>
              </a:rPr>
              <a:t> POTISKUJU PROTIVNIČKOG KRALJA U UGAO I TU MATIRAJU</a:t>
            </a:r>
          </a:p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PAZI NA DA SE PROTIVNIČKI KRALJ NE PATIRA!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6188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" y="4462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18" y="4462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034" y="46608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8" y="3140968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3170498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3170498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4739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1" y="4462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4462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8" y="52763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" y="3140968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28" y="312149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312149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96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4462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71" y="6065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546" y="3223095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427" y="328498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599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914" y="1166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740" y="1166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64" y="335699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16" y="335699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27" y="3429000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981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249</Words>
  <Application>Microsoft Office PowerPoint</Application>
  <PresentationFormat>On-screen Show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ŠAHOVSKA SEKCIJA 2020/2021  </vt:lpstr>
      <vt:lpstr>PowerPoint Presentation</vt:lpstr>
      <vt:lpstr>PowerPoint Presentation</vt:lpstr>
      <vt:lpstr>MAT SA DVA LOVCA</vt:lpstr>
      <vt:lpstr>Plan matiranja sa dva lovca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25</cp:revision>
  <dcterms:created xsi:type="dcterms:W3CDTF">2020-12-12T14:33:24Z</dcterms:created>
  <dcterms:modified xsi:type="dcterms:W3CDTF">2020-12-26T12:42:49Z</dcterms:modified>
</cp:coreProperties>
</file>