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9" r:id="rId2"/>
    <p:sldId id="260" r:id="rId3"/>
    <p:sldId id="263" r:id="rId4"/>
    <p:sldId id="268" r:id="rId5"/>
    <p:sldId id="270" r:id="rId6"/>
    <p:sldId id="273" r:id="rId7"/>
    <p:sldId id="261" r:id="rId8"/>
    <p:sldId id="266" r:id="rId9"/>
    <p:sldId id="264" r:id="rId10"/>
    <p:sldId id="271" r:id="rId11"/>
    <p:sldId id="279" r:id="rId12"/>
    <p:sldId id="265" r:id="rId13"/>
    <p:sldId id="262" r:id="rId14"/>
    <p:sldId id="272" r:id="rId15"/>
    <p:sldId id="283" r:id="rId16"/>
    <p:sldId id="295" r:id="rId17"/>
    <p:sldId id="284" r:id="rId18"/>
    <p:sldId id="293" r:id="rId19"/>
    <p:sldId id="286" r:id="rId20"/>
    <p:sldId id="287" r:id="rId21"/>
    <p:sldId id="294" r:id="rId22"/>
    <p:sldId id="288" r:id="rId23"/>
    <p:sldId id="289" r:id="rId24"/>
    <p:sldId id="292" r:id="rId25"/>
    <p:sldId id="290" r:id="rId26"/>
    <p:sldId id="296" r:id="rId27"/>
    <p:sldId id="285" r:id="rId28"/>
    <p:sldId id="291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C43CC-DB03-4BD0-9810-EF8BB6BFF017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32EB6-BB55-4A54-AC1B-ED662B9BC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2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5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4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0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2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3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11FB-1E2D-43B7-9B62-5D810E376FF5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57618"/>
          </a:xfrm>
        </p:spPr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ŠAHOVSKA SEKCIJA</a:t>
            </a:r>
            <a:b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2020/2021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u="sng" dirty="0" smtClean="0">
                <a:solidFill>
                  <a:srgbClr val="FF0000"/>
                </a:solidFill>
              </a:rPr>
              <a:t> 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2569840"/>
          </a:xfrm>
        </p:spPr>
        <p:txBody>
          <a:bodyPr>
            <a:normAutofit fontScale="77500" lnSpcReduction="20000"/>
          </a:bodyPr>
          <a:lstStyle/>
          <a:p>
            <a:r>
              <a:rPr lang="sr-Latn-RS" sz="5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</a:p>
          <a:p>
            <a:r>
              <a:rPr lang="sr-Latn-RS" sz="5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ANPASAN I ROKADA</a:t>
            </a:r>
          </a:p>
          <a:p>
            <a:r>
              <a:rPr lang="sr-Latn-RS" sz="5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PORIJEKLO </a:t>
            </a:r>
            <a:r>
              <a:rPr lang="sr-Latn-RS" sz="5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ŠAHA</a:t>
            </a:r>
            <a:br>
              <a:rPr lang="sr-Latn-RS" sz="5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r-Latn-R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2827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ROKADA</a:t>
            </a:r>
            <a:r>
              <a:rPr lang="sr-Latn-R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60848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2770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ROKADA</a:t>
            </a:r>
            <a:r>
              <a:rPr lang="sr-Latn-R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 descr="rohada izvrse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578245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oh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672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ROKADA</a:t>
            </a:r>
            <a:r>
              <a:rPr lang="sr-Latn-R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b="1" dirty="0" smtClean="0">
                <a:solidFill>
                  <a:srgbClr val="FF0000"/>
                </a:solidFill>
              </a:rPr>
              <a:t>ROKADA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NIJE DOZVOLJENA</a:t>
            </a:r>
            <a:r>
              <a:rPr lang="sr-Latn-RS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sr-Latn-RS" b="1" dirty="0" smtClean="0">
                <a:solidFill>
                  <a:srgbClr val="FF0000"/>
                </a:solidFill>
              </a:rPr>
              <a:t>AKO SU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KRALJ</a:t>
            </a:r>
            <a:r>
              <a:rPr lang="sr-Latn-RS" b="1" dirty="0" smtClean="0">
                <a:solidFill>
                  <a:srgbClr val="FF0000"/>
                </a:solidFill>
              </a:rPr>
              <a:t> I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</a:t>
            </a:r>
            <a:r>
              <a:rPr lang="sr-Latn-RS" b="1" dirty="0" smtClean="0">
                <a:solidFill>
                  <a:srgbClr val="FF0000"/>
                </a:solidFill>
              </a:rPr>
              <a:t> KOJI UČESTVUJU U ROKADI VEĆ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POMJERANI</a:t>
            </a:r>
            <a:r>
              <a:rPr lang="sr-Latn-RS" b="1" dirty="0" smtClean="0">
                <a:solidFill>
                  <a:srgbClr val="FF0000"/>
                </a:solidFill>
              </a:rPr>
              <a:t> U PARTIJI</a:t>
            </a:r>
          </a:p>
          <a:p>
            <a:r>
              <a:rPr lang="sr-Latn-RS" b="1" dirty="0" smtClean="0">
                <a:solidFill>
                  <a:srgbClr val="FF0000"/>
                </a:solidFill>
              </a:rPr>
              <a:t>AKO SE KRALJ NALAZI U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ŠAHU</a:t>
            </a:r>
          </a:p>
          <a:p>
            <a:r>
              <a:rPr lang="sr-Latn-RS" b="1" dirty="0" smtClean="0">
                <a:solidFill>
                  <a:srgbClr val="FF0000"/>
                </a:solidFill>
              </a:rPr>
              <a:t>AKO KRALJ POSLIJE ROKADE DOLAZI POD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</a:t>
            </a:r>
            <a:r>
              <a:rPr lang="sr-Latn-RS" b="1" dirty="0" smtClean="0">
                <a:solidFill>
                  <a:srgbClr val="FF0000"/>
                </a:solidFill>
              </a:rPr>
              <a:t> ILI AKO KRALJ (NE TOP) 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PRELAZI PREKO POLJA </a:t>
            </a:r>
            <a:r>
              <a:rPr lang="sr-Latn-RS" b="1" dirty="0" smtClean="0">
                <a:solidFill>
                  <a:srgbClr val="FF0000"/>
                </a:solidFill>
              </a:rPr>
              <a:t>KOJE JE NAPADNUTO</a:t>
            </a:r>
          </a:p>
          <a:p>
            <a:r>
              <a:rPr lang="sr-Latn-RS" b="1" dirty="0" smtClean="0">
                <a:solidFill>
                  <a:srgbClr val="FF0000"/>
                </a:solidFill>
              </a:rPr>
              <a:t>AKO SE IZMEĐU KRALJA I TOPA NALAZI NEKA 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FIGURA</a:t>
            </a:r>
            <a:r>
              <a:rPr lang="sr-Latn-RS" b="1" dirty="0" smtClean="0">
                <a:solidFill>
                  <a:srgbClr val="FF0000"/>
                </a:solidFill>
              </a:rPr>
              <a:t> (SVOJA ILI PROTIVNIČKA)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234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PRIMJERI: ROKADA NIJE DOZVOLJENA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88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360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PRIMJERI: ROKADA NIJE DOZVOLJENA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astle4.gif (3039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36" y="1633363"/>
            <a:ext cx="279082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astle5.gif (3173 byte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74423"/>
            <a:ext cx="279082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astle6.gif (4486 bytes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85" y="2996952"/>
            <a:ext cx="27717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astle7.gif (4627 bytes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969583"/>
            <a:ext cx="27717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astle8.gif (4640 bytes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04" y="4740028"/>
            <a:ext cx="27717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97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9829"/>
            <a:ext cx="8229600" cy="1143000"/>
          </a:xfrm>
        </p:spPr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Porijeklo šaha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ŠAH JE VJEROVATNO NASTAO U 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INDIJI</a:t>
            </a:r>
            <a:r>
              <a:rPr lang="en-US" b="1" dirty="0">
                <a:solidFill>
                  <a:srgbClr val="FF0000"/>
                </a:solidFill>
              </a:rPr>
              <a:t>. NA SANSKRTU IGRA NOSI NAZIV "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ČATURANGA</a:t>
            </a:r>
            <a:r>
              <a:rPr lang="en-US" b="1" dirty="0">
                <a:solidFill>
                  <a:srgbClr val="FF0000"/>
                </a:solidFill>
              </a:rPr>
              <a:t>" ("ČATARUNGA"), ŠTO ZNAČI "ČETVERODJELNA"; TO JE TAKOĐER PJESNIČKI IZRAZ ZA VOJSKU, KOJA JE IMALA ČETIRI </a:t>
            </a:r>
            <a:r>
              <a:rPr lang="sr-Latn-RS" b="1" dirty="0">
                <a:solidFill>
                  <a:srgbClr val="FF0000"/>
                </a:solidFill>
              </a:rPr>
              <a:t>R</a:t>
            </a:r>
            <a:r>
              <a:rPr lang="en-US" b="1" dirty="0" smtClean="0">
                <a:solidFill>
                  <a:srgbClr val="FF0000"/>
                </a:solidFill>
              </a:rPr>
              <a:t>ODA</a:t>
            </a:r>
            <a:r>
              <a:rPr lang="en-US" b="1" dirty="0">
                <a:solidFill>
                  <a:srgbClr val="FF0000"/>
                </a:solidFill>
              </a:rPr>
              <a:t>: 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PJEŠAKE, KONJANIKE, SLONOVE I BOJNA KOLA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endParaRPr lang="sr-Latn-R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IME </a:t>
            </a:r>
            <a:r>
              <a:rPr lang="en-US" b="1" dirty="0">
                <a:solidFill>
                  <a:srgbClr val="FF0000"/>
                </a:solidFill>
              </a:rPr>
              <a:t>SU PREUZELI 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PERZIJANCI</a:t>
            </a:r>
            <a:r>
              <a:rPr lang="en-US" b="1" dirty="0">
                <a:solidFill>
                  <a:srgbClr val="FF0000"/>
                </a:solidFill>
              </a:rPr>
              <a:t> (IRANCI) KAO "ČATRANG", A OD NJIH 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ARAPI</a:t>
            </a:r>
            <a:r>
              <a:rPr lang="en-US" b="1" dirty="0">
                <a:solidFill>
                  <a:srgbClr val="FF0000"/>
                </a:solidFill>
              </a:rPr>
              <a:t> KAO "ŠATRANDŽ". </a:t>
            </a:r>
            <a:endParaRPr lang="sr-Latn-R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NEKI </a:t>
            </a:r>
            <a:r>
              <a:rPr lang="en-US" b="1" dirty="0">
                <a:solidFill>
                  <a:srgbClr val="FF0000"/>
                </a:solidFill>
              </a:rPr>
              <a:t>IPAK SMATRAJU, DA JE IGRA NASTALA U 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KINI</a:t>
            </a:r>
            <a:r>
              <a:rPr lang="en-US" b="1" dirty="0">
                <a:solidFill>
                  <a:srgbClr val="FF0000"/>
                </a:solidFill>
              </a:rPr>
              <a:t> ILI SREDIŠNJOJ AZIJI.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67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3" y="790575"/>
            <a:ext cx="6810375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0549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Legenda o šahu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525963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IGRA </a:t>
            </a:r>
            <a:r>
              <a:rPr lang="en-US" sz="2800" b="1" dirty="0">
                <a:solidFill>
                  <a:srgbClr val="FF0000"/>
                </a:solidFill>
              </a:rPr>
              <a:t>ŠAHA IZMIŠLJENA JE U INDIJI, I KADA SE SA NJOM UPOZNAO </a:t>
            </a: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 ŠERAM</a:t>
            </a:r>
            <a:r>
              <a:rPr lang="en-US" sz="2800" b="1" dirty="0">
                <a:solidFill>
                  <a:srgbClr val="FF0000"/>
                </a:solidFill>
              </a:rPr>
              <a:t>, BIO JE ODUŠEVLJEN NJENIM OŠTROUMLJEM I RAZNOVRSNOŠĆU MOGUĆIH POZICIJA. SAZNAVŠI DA JE OTKRIO JEDAN OD NJEGOVIH PODANIKA, CAR NAREDI DA SE PRONALAZAČ POZOVE I DA GA LIČNO NAGRADI ZA NJEGOV IZUM. 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PRONALAZAČ, SKROMNI MATEMATIČAR POD IMENOM </a:t>
            </a: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SETA (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sr-Latn-R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sr-Latn-R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</a:t>
            </a:r>
            <a:r>
              <a:rPr lang="en-U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 DAHIR) </a:t>
            </a:r>
            <a:r>
              <a:rPr lang="en-US" sz="2800" b="1" dirty="0">
                <a:solidFill>
                  <a:srgbClr val="FF0000"/>
                </a:solidFill>
              </a:rPr>
              <a:t>, POJAVI SE PRED CAREM ŠERAMOM.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661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SESSA BEN DAHIR 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84784"/>
            <a:ext cx="3810000" cy="475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843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Legenda o šahu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525963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„</a:t>
            </a:r>
            <a:r>
              <a:rPr lang="sr-Latn-RS" sz="2800" b="1" i="1" dirty="0" smtClean="0">
                <a:solidFill>
                  <a:srgbClr val="FF0000"/>
                </a:solidFill>
              </a:rPr>
              <a:t>ŽELIM DA TE DOSTOJNO NAGRADIM, </a:t>
            </a:r>
            <a:r>
              <a:rPr lang="sr-Latn-RS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SETA</a:t>
            </a:r>
            <a:r>
              <a:rPr lang="sr-Latn-RS" sz="2800" b="1" i="1" dirty="0" smtClean="0">
                <a:solidFill>
                  <a:srgbClr val="FF0000"/>
                </a:solidFill>
              </a:rPr>
              <a:t>,  ZA DIVNU IGRU KOJU SI IZMISLIO</a:t>
            </a:r>
            <a:r>
              <a:rPr lang="sr-Latn-RS" sz="2800" b="1" dirty="0" smtClean="0">
                <a:solidFill>
                  <a:srgbClr val="FF0000"/>
                </a:solidFill>
              </a:rPr>
              <a:t>“, REKAO JE CAR </a:t>
            </a:r>
            <a:r>
              <a:rPr lang="sr-Latn-RS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ŠERAM</a:t>
            </a:r>
            <a:r>
              <a:rPr lang="sr-Latn-RS" sz="2800" dirty="0" smtClean="0">
                <a:solidFill>
                  <a:srgbClr val="FF0000"/>
                </a:solidFill>
              </a:rPr>
              <a:t>. „</a:t>
            </a:r>
            <a:r>
              <a:rPr lang="sr-Latn-RS" sz="2800" b="1" i="1" dirty="0" smtClean="0">
                <a:solidFill>
                  <a:srgbClr val="FF0000"/>
                </a:solidFill>
              </a:rPr>
              <a:t>ZATRAŽI NAGRADU KOJA ĆE TE ZADOVOLJITI, I TI ĆEŠ JE DOBITI</a:t>
            </a:r>
            <a:r>
              <a:rPr lang="sr-Latn-RS" sz="2800" b="1" dirty="0" smtClean="0">
                <a:solidFill>
                  <a:srgbClr val="FF0000"/>
                </a:solidFill>
              </a:rPr>
              <a:t>“.</a:t>
            </a:r>
          </a:p>
          <a:p>
            <a:r>
              <a:rPr lang="sr-Latn-RS" sz="2800" b="1" dirty="0" smtClean="0">
                <a:solidFill>
                  <a:srgbClr val="FF0000"/>
                </a:solidFill>
              </a:rPr>
              <a:t>SETA JE ĆUTAO...</a:t>
            </a:r>
          </a:p>
          <a:p>
            <a:r>
              <a:rPr lang="sr-Latn-RS" sz="2800" b="1" i="1" dirty="0" smtClean="0">
                <a:solidFill>
                  <a:srgbClr val="FF0000"/>
                </a:solidFill>
              </a:rPr>
              <a:t>„NE PLAŠI SE“, </a:t>
            </a:r>
            <a:r>
              <a:rPr lang="sr-Latn-RS" sz="2800" b="1" dirty="0" smtClean="0">
                <a:solidFill>
                  <a:srgbClr val="FF0000"/>
                </a:solidFill>
              </a:rPr>
              <a:t>HRABRIO GA JE CAR, </a:t>
            </a:r>
            <a:r>
              <a:rPr lang="sr-Latn-RS" sz="2800" b="1" i="1" dirty="0" smtClean="0">
                <a:solidFill>
                  <a:srgbClr val="FF0000"/>
                </a:solidFill>
              </a:rPr>
              <a:t>„RECI SVOJU ŽELJU. NEĆU ŽALITI NIŠTA, DA BIH JE ISPUNIO.“</a:t>
            </a:r>
          </a:p>
          <a:p>
            <a:r>
              <a:rPr lang="sr-Latn-RS" sz="2800" b="1" i="1" dirty="0" smtClean="0">
                <a:solidFill>
                  <a:srgbClr val="FF0000"/>
                </a:solidFill>
              </a:rPr>
              <a:t>„VELIKA JE TVOJA DOBROTA GOSPODARU. ALI DAJ MI ROK DA RAZMISLIM O ODGOVORU. </a:t>
            </a:r>
            <a:r>
              <a:rPr lang="sr-Latn-RS" sz="2800" b="1" i="1" dirty="0">
                <a:solidFill>
                  <a:srgbClr val="FF0000"/>
                </a:solidFill>
              </a:rPr>
              <a:t>SUTRA, POSLIJE STUDIOZNOG RAZMIŠLJANJA, SAOPŠTIĆU TI MOJU MOLBU</a:t>
            </a:r>
            <a:r>
              <a:rPr lang="sr-Latn-RS" sz="2800" b="1" i="1" dirty="0" smtClean="0">
                <a:solidFill>
                  <a:srgbClr val="FF0000"/>
                </a:solidFill>
              </a:rPr>
              <a:t>.“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927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ANPASAN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b="1" dirty="0" smtClean="0">
                <a:solidFill>
                  <a:srgbClr val="FF0000"/>
                </a:solidFill>
              </a:rPr>
              <a:t>1.e4 e6 2.d4 d5 3.e5 f5</a:t>
            </a:r>
          </a:p>
          <a:p>
            <a:r>
              <a:rPr lang="sr-Latn-RS" b="1" dirty="0" smtClean="0">
                <a:solidFill>
                  <a:srgbClr val="FF0000"/>
                </a:solidFill>
              </a:rPr>
              <a:t>KADA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PJEŠAKA</a:t>
            </a:r>
            <a:r>
              <a:rPr lang="sr-Latn-RS" b="1" dirty="0" smtClean="0">
                <a:solidFill>
                  <a:srgbClr val="FF0000"/>
                </a:solidFill>
              </a:rPr>
              <a:t> SA SVOG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POČETNOG</a:t>
            </a:r>
            <a:r>
              <a:rPr lang="sr-Latn-RS" b="1" dirty="0" smtClean="0">
                <a:solidFill>
                  <a:srgbClr val="FF0000"/>
                </a:solidFill>
              </a:rPr>
              <a:t> POLOŽAJA POMJERIMO ZA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DVA POLJA </a:t>
            </a:r>
            <a:r>
              <a:rPr lang="sr-Latn-RS" b="1" dirty="0" smtClean="0">
                <a:solidFill>
                  <a:srgbClr val="FF0000"/>
                </a:solidFill>
              </a:rPr>
              <a:t>UNAPRED I ON DOĐE NA ISTI RED NA KOME SE NA JEDNOM OD SUSJEDNIH POLJA NALAZI PROTIVNIČKI PJEŠAK, 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PROTIVNIČKI PJEŠAK GA MOŽE UZETI </a:t>
            </a:r>
            <a:r>
              <a:rPr lang="sr-Latn-RS" b="1" dirty="0" smtClean="0">
                <a:solidFill>
                  <a:srgbClr val="FF0000"/>
                </a:solidFill>
              </a:rPr>
              <a:t>KAO DA JE POMJEREN ZA JEDNO POLJE</a:t>
            </a:r>
          </a:p>
          <a:p>
            <a:r>
              <a:rPr lang="sr-Latn-RS" b="1" dirty="0" smtClean="0">
                <a:solidFill>
                  <a:srgbClr val="FF0000"/>
                </a:solidFill>
              </a:rPr>
              <a:t>TO UZIMANJE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 BITI ODMAH</a:t>
            </a:r>
            <a:r>
              <a:rPr lang="sr-Latn-RS" b="1" dirty="0" smtClean="0">
                <a:solidFill>
                  <a:srgbClr val="FF0000"/>
                </a:solidFill>
              </a:rPr>
              <a:t>, NE KASNIJE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286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Legenda o šahu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Latn-RS" sz="2800" b="1" dirty="0" smtClean="0">
                <a:solidFill>
                  <a:srgbClr val="FF0000"/>
                </a:solidFill>
              </a:rPr>
              <a:t>KADA SE DRUGOG DANA SETA POJAVIO NA STEPENIŠTU, IZNENADIO JE CARA SKROMNOŠĆU SVOJE MOLBE</a:t>
            </a:r>
          </a:p>
          <a:p>
            <a:pPr marL="0" indent="0">
              <a:buNone/>
            </a:pPr>
            <a:r>
              <a:rPr lang="sr-Latn-RS" sz="2800" b="1" dirty="0" smtClean="0">
                <a:solidFill>
                  <a:srgbClr val="FF0000"/>
                </a:solidFill>
              </a:rPr>
              <a:t>„</a:t>
            </a:r>
            <a:r>
              <a:rPr lang="sr-Latn-RS" sz="2800" b="1" i="1" dirty="0" smtClean="0">
                <a:solidFill>
                  <a:srgbClr val="FF0000"/>
                </a:solidFill>
              </a:rPr>
              <a:t>GOSPODARU</a:t>
            </a:r>
            <a:r>
              <a:rPr lang="sr-Latn-RS" sz="2800" b="1" dirty="0" smtClean="0">
                <a:solidFill>
                  <a:srgbClr val="FF0000"/>
                </a:solidFill>
              </a:rPr>
              <a:t>“, REKAO JE SETA, „</a:t>
            </a:r>
            <a:r>
              <a:rPr lang="sr-Latn-R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NAREDITE DA MI SE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PRVO POLJE NA </a:t>
            </a:r>
            <a:r>
              <a:rPr lang="sr-Latn-R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ŠAHOVSKOJ TABLI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R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JEDNO ZRNO PŠENICE, ZA DRUGO POLJE DVA ZRNA, ZA TREĆE ČETIRI, ZA ČETVRTO OSAM, I TAKO ZA SVAKO SLEDEĆE DVA PUTA VIŠE ZRNA NEGO ZA PRETHODNO POLJE</a:t>
            </a:r>
            <a:r>
              <a:rPr lang="en-US" sz="2800" b="1" i="1" dirty="0" smtClean="0">
                <a:solidFill>
                  <a:srgbClr val="FF0000"/>
                </a:solidFill>
              </a:rPr>
              <a:t>.</a:t>
            </a:r>
            <a:r>
              <a:rPr lang="sr-Latn-RS" sz="2800" b="1" i="1" dirty="0" smtClean="0">
                <a:solidFill>
                  <a:srgbClr val="FF0000"/>
                </a:solidFill>
              </a:rPr>
              <a:t>“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endParaRPr lang="sr-Latn-RS" sz="2800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CAR SE IZNENADIO, REKAO: </a:t>
            </a:r>
            <a:r>
              <a:rPr lang="sr-Latn-RS" sz="2800" b="1" i="1" dirty="0" smtClean="0">
                <a:solidFill>
                  <a:srgbClr val="FF0000"/>
                </a:solidFill>
              </a:rPr>
              <a:t>„</a:t>
            </a:r>
            <a:r>
              <a:rPr lang="en-US" sz="2800" b="1" i="1" dirty="0" smtClean="0">
                <a:solidFill>
                  <a:srgbClr val="FF0000"/>
                </a:solidFill>
              </a:rPr>
              <a:t>ZAR SAMO TO? NEMA PROBLEMA, DOBIĆEŠ SVOJU VREĆU PŠENICE POSLIJE RUČKA</a:t>
            </a:r>
            <a:r>
              <a:rPr lang="sr-Latn-RS" sz="2800" b="1" i="1" dirty="0" smtClean="0">
                <a:solidFill>
                  <a:srgbClr val="FF0000"/>
                </a:solidFill>
              </a:rPr>
              <a:t>“</a:t>
            </a:r>
            <a:r>
              <a:rPr lang="en-US" sz="2800" b="1" i="1" dirty="0" smtClean="0">
                <a:solidFill>
                  <a:srgbClr val="FF0000"/>
                </a:solidFill>
              </a:rPr>
              <a:t>. 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239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293096"/>
            <a:ext cx="382905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980728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3970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Legenda o šahu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525963"/>
          </a:xfrm>
        </p:spPr>
        <p:txBody>
          <a:bodyPr>
            <a:noAutofit/>
          </a:bodyPr>
          <a:lstStyle/>
          <a:p>
            <a:r>
              <a:rPr lang="sr-Latn-RS" sz="2800" b="1" i="1" dirty="0" smtClean="0">
                <a:solidFill>
                  <a:srgbClr val="FF0000"/>
                </a:solidFill>
              </a:rPr>
              <a:t>„ALI ZNAJ DA JE TVOJA MOLBA NEDOSTOJNA MOJE DAREŽLJIVOSTI.“</a:t>
            </a:r>
          </a:p>
          <a:p>
            <a:r>
              <a:rPr lang="sr-Latn-RS" sz="2800" b="1" dirty="0" smtClean="0">
                <a:solidFill>
                  <a:srgbClr val="FF0000"/>
                </a:solidFill>
              </a:rPr>
              <a:t>SETA SE OSMJEHNUO, NAPUSTIO DVORANU I OSTAO ISPRED VRATA NA ULAZU DVORCA.</a:t>
            </a:r>
          </a:p>
          <a:p>
            <a:r>
              <a:rPr lang="sr-Latn-RS" sz="2800" b="1" dirty="0" smtClean="0">
                <a:solidFill>
                  <a:srgbClr val="FF0000"/>
                </a:solidFill>
              </a:rPr>
              <a:t>ZA VRIJEME RUČKA, CAR SE SJETIO PRONALAZAČA ŠAHA, SETE, I PITAO SLUGE DA LI JE ODNIO SVOJU NAGRADU.</a:t>
            </a:r>
          </a:p>
          <a:p>
            <a:r>
              <a:rPr lang="sr-Latn-RS" sz="2800" b="1" i="1" dirty="0" smtClean="0">
                <a:solidFill>
                  <a:srgbClr val="FF0000"/>
                </a:solidFill>
              </a:rPr>
              <a:t>„GOSPODARU, DVORSKI MATEMATIČARI JOŠ RAČUNAJU I BROJE ZRNA“</a:t>
            </a:r>
          </a:p>
          <a:p>
            <a:r>
              <a:rPr lang="sr-Latn-RS" sz="2800" b="1" dirty="0" smtClean="0">
                <a:solidFill>
                  <a:srgbClr val="FF0000"/>
                </a:solidFill>
              </a:rPr>
              <a:t>UJUTRO JE STARJEŠINA DVORSKIH MATEMATIČARA ZAMOLIO PRIJEM KOD CARA ŠERAMA. </a:t>
            </a:r>
          </a:p>
        </p:txBody>
      </p:sp>
    </p:spTree>
    <p:extLst>
      <p:ext uri="{BB962C8B-B14F-4D97-AF65-F5344CB8AC3E}">
        <p14:creationId xmlns:p14="http://schemas.microsoft.com/office/powerpoint/2010/main" val="1989133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Legenda o šahu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525963"/>
          </a:xfrm>
        </p:spPr>
        <p:txBody>
          <a:bodyPr>
            <a:noAutofit/>
          </a:bodyPr>
          <a:lstStyle/>
          <a:p>
            <a:r>
              <a:rPr lang="sr-Latn-RS" sz="2800" b="1" dirty="0" smtClean="0">
                <a:solidFill>
                  <a:srgbClr val="FF0000"/>
                </a:solidFill>
              </a:rPr>
              <a:t>„</a:t>
            </a:r>
            <a:r>
              <a:rPr lang="sr-Latn-RS" sz="2800" b="1" i="1" dirty="0" smtClean="0">
                <a:solidFill>
                  <a:srgbClr val="FF0000"/>
                </a:solidFill>
              </a:rPr>
              <a:t>SAVJESNO SMO IZRAČUNALI ČITAVU KOLIČINU ZRNA PŠENICE KOJE TREBA SETA DA DOBIJE“, </a:t>
            </a:r>
            <a:r>
              <a:rPr lang="sr-Latn-RS" sz="2800" b="1" dirty="0" smtClean="0">
                <a:solidFill>
                  <a:srgbClr val="FF0000"/>
                </a:solidFill>
              </a:rPr>
              <a:t>REKAO JE MATEMATIČAR. </a:t>
            </a:r>
            <a:r>
              <a:rPr lang="sr-Latn-RS" sz="2800" b="1" i="1" dirty="0" smtClean="0">
                <a:solidFill>
                  <a:srgbClr val="FF0000"/>
                </a:solidFill>
              </a:rPr>
              <a:t>„TAJ BROJ JE </a:t>
            </a:r>
            <a:r>
              <a:rPr lang="sr-Latn-RS" sz="2800" b="1" i="1" dirty="0">
                <a:solidFill>
                  <a:srgbClr val="FF0000"/>
                </a:solidFill>
              </a:rPr>
              <a:t>J</a:t>
            </a:r>
            <a:r>
              <a:rPr lang="sr-Latn-RS" sz="2800" b="1" i="1" dirty="0" smtClean="0">
                <a:solidFill>
                  <a:srgbClr val="FF0000"/>
                </a:solidFill>
              </a:rPr>
              <a:t>AKO VELIKI“.</a:t>
            </a:r>
          </a:p>
          <a:p>
            <a:r>
              <a:rPr lang="sr-Latn-RS" sz="2800" b="1" i="1" dirty="0" smtClean="0">
                <a:solidFill>
                  <a:srgbClr val="FF0000"/>
                </a:solidFill>
              </a:rPr>
              <a:t>„NEMA VEZE, MOJE SU ŽITNICE PUNE, ISPLATITE MU NAGRADU“, </a:t>
            </a:r>
            <a:r>
              <a:rPr lang="sr-Latn-RS" sz="2800" b="1" dirty="0" smtClean="0">
                <a:solidFill>
                  <a:srgbClr val="FF0000"/>
                </a:solidFill>
              </a:rPr>
              <a:t>ODGOVORI LJUTITO CAR ŠERAM</a:t>
            </a:r>
          </a:p>
          <a:p>
            <a:r>
              <a:rPr lang="sr-Latn-RS" sz="2800" b="1" dirty="0" smtClean="0">
                <a:solidFill>
                  <a:srgbClr val="FF0000"/>
                </a:solidFill>
              </a:rPr>
              <a:t>„</a:t>
            </a:r>
            <a:r>
              <a:rPr lang="sr-Latn-RS" sz="2800" b="1" i="1" dirty="0" smtClean="0">
                <a:solidFill>
                  <a:srgbClr val="FF0000"/>
                </a:solidFill>
              </a:rPr>
              <a:t>NIJE U TVOJOJ MOĆI GOSPODARU. TVOJI AMBARI NEMAJU TOLIKO ZRNA PŠENICE, NEMA GA NI U ŽITNICAMA ČITAVOG CARSTVA, A NI NA ČITAVOJ ZEMLJINOJ POVRŠINI. AKO HOĆEŠ DA MU ISPLATIŠ NAGRADU, NAREDI DA SE ISUŠE MORA I OKEANI I SVE PUSTINJE PRETVORE U ORANICE, TADA ĆE SETA DOBITI NAGRADU</a:t>
            </a:r>
            <a:r>
              <a:rPr lang="sr-Latn-RS" sz="2800" b="1" dirty="0" smtClean="0">
                <a:solidFill>
                  <a:srgbClr val="FF0000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212354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979" y="2852936"/>
            <a:ext cx="4038600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693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Legenda o šahu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525963"/>
          </a:xfrm>
        </p:spPr>
        <p:txBody>
          <a:bodyPr>
            <a:noAutofit/>
          </a:bodyPr>
          <a:lstStyle/>
          <a:p>
            <a:r>
              <a:rPr lang="sr-Latn-RS" sz="2800" b="1" i="1" dirty="0" smtClean="0">
                <a:solidFill>
                  <a:srgbClr val="FF0000"/>
                </a:solidFill>
              </a:rPr>
              <a:t>„BROJ ZRNA PŠENICE KOJE TREBA DA MU DAŠ IZNOSI OSAMNAEST </a:t>
            </a:r>
            <a:r>
              <a:rPr lang="sr-Latn-R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KVINTILIONA</a:t>
            </a:r>
            <a:r>
              <a:rPr lang="sr-Latn-RS" sz="2800" b="1" i="1" dirty="0" smtClean="0">
                <a:solidFill>
                  <a:srgbClr val="FF0000"/>
                </a:solidFill>
              </a:rPr>
              <a:t>, ČETIRI STOTINE ČETRDESET I ŠEST </a:t>
            </a:r>
            <a:r>
              <a:rPr lang="sr-Latn-R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KVADRILIONA</a:t>
            </a:r>
            <a:r>
              <a:rPr lang="sr-Latn-RS" sz="2800" b="1" i="1" dirty="0" smtClean="0">
                <a:solidFill>
                  <a:srgbClr val="FF0000"/>
                </a:solidFill>
              </a:rPr>
              <a:t>, SEDAM STOTINA ČETRDESET I ČETIRI </a:t>
            </a:r>
            <a:r>
              <a:rPr lang="sr-Latn-R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TRILIONA</a:t>
            </a:r>
            <a:r>
              <a:rPr lang="sr-Latn-RS" sz="2800" b="1" i="1" dirty="0" smtClean="0">
                <a:solidFill>
                  <a:srgbClr val="FF0000"/>
                </a:solidFill>
              </a:rPr>
              <a:t>, SEDAMDESET </a:t>
            </a:r>
            <a:r>
              <a:rPr lang="sr-Latn-R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BILIONA</a:t>
            </a:r>
            <a:r>
              <a:rPr lang="sr-Latn-RS" sz="2800" b="1" i="1" dirty="0" smtClean="0">
                <a:solidFill>
                  <a:srgbClr val="FF0000"/>
                </a:solidFill>
              </a:rPr>
              <a:t>, SEDAM STOTINA I DEVET </a:t>
            </a:r>
            <a:r>
              <a:rPr lang="sr-Latn-R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MILIONA</a:t>
            </a:r>
            <a:r>
              <a:rPr lang="sr-Latn-RS" sz="2800" b="1" i="1" dirty="0" smtClean="0">
                <a:solidFill>
                  <a:srgbClr val="FF0000"/>
                </a:solidFill>
              </a:rPr>
              <a:t>, PET STOTINA PEDESET I JEDNA </a:t>
            </a:r>
            <a:r>
              <a:rPr lang="sr-Latn-R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HILJADA</a:t>
            </a:r>
            <a:r>
              <a:rPr lang="sr-Latn-RS" sz="2800" b="1" i="1" dirty="0" smtClean="0">
                <a:solidFill>
                  <a:srgbClr val="FF0000"/>
                </a:solidFill>
              </a:rPr>
              <a:t>, ŠEST STOTINA I PETNAEST, GOSPODARU“</a:t>
            </a:r>
          </a:p>
          <a:p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18 446 744 073 709 551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615</a:t>
            </a:r>
            <a:r>
              <a:rPr lang="sr-Latn-R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RS" sz="2800" b="1" dirty="0" smtClean="0">
                <a:solidFill>
                  <a:srgbClr val="FF0000"/>
                </a:solidFill>
              </a:rPr>
              <a:t>JE BROJ ZRNA KOJE JE SETA TRAŽIO OD CARA KAO NAGRADU</a:t>
            </a:r>
          </a:p>
          <a:p>
            <a:r>
              <a:rPr lang="sr-Latn-RS" sz="2800" b="1" dirty="0" smtClean="0">
                <a:solidFill>
                  <a:srgbClr val="FF0000"/>
                </a:solidFill>
              </a:rPr>
              <a:t>AKO BI PŠENICA BILA SMJEŠTENA </a:t>
            </a:r>
            <a:r>
              <a:rPr lang="sr-Latn-RS" sz="2800" b="1" smtClean="0">
                <a:solidFill>
                  <a:srgbClr val="FF0000"/>
                </a:solidFill>
              </a:rPr>
              <a:t>U </a:t>
            </a:r>
            <a:r>
              <a:rPr lang="sr-Latn-RS" sz="2800" b="1" smtClean="0">
                <a:solidFill>
                  <a:srgbClr val="FF0000"/>
                </a:solidFill>
              </a:rPr>
              <a:t>AMBARU </a:t>
            </a:r>
            <a:r>
              <a:rPr lang="sr-Latn-RS" sz="2800" b="1" dirty="0" smtClean="0">
                <a:solidFill>
                  <a:srgbClr val="FF0000"/>
                </a:solidFill>
              </a:rPr>
              <a:t>VISINE 4 METRA I ŠIRINE DESET METARA, NJEGOVA DUŽINA BI BILA 300 000 000 KILOMETARA TJ. </a:t>
            </a:r>
            <a:r>
              <a:rPr lang="sr-Latn-R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DVA PUTA DUŽE NEGO ŠTO JE RASTOJANJE OD ZEMLJE DO SUNCA</a:t>
            </a:r>
            <a:r>
              <a:rPr lang="sr-Latn-RS" sz="2800" b="1" dirty="0" smtClean="0">
                <a:solidFill>
                  <a:srgbClr val="FF0000"/>
                </a:solidFill>
              </a:rPr>
              <a:t>.</a:t>
            </a:r>
            <a:endParaRPr lang="sr-Latn-RS" sz="2800" b="1" dirty="0">
              <a:solidFill>
                <a:srgbClr val="FF0000"/>
              </a:solidFill>
            </a:endParaRPr>
          </a:p>
          <a:p>
            <a:endParaRPr lang="sr-Latn-RS" sz="28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1289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57238"/>
            <a:ext cx="6096000" cy="53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83905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Legenda o šahu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9"/>
            <a:ext cx="9144000" cy="252028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CAR</a:t>
            </a:r>
            <a:r>
              <a:rPr lang="sr-Latn-RS" b="1" dirty="0" smtClean="0">
                <a:solidFill>
                  <a:srgbClr val="FF0000"/>
                </a:solidFill>
              </a:rPr>
              <a:t> ŠERAM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NIJE MOGAO ISPORUČITI OBEĆANU NAGRADU, </a:t>
            </a:r>
            <a:r>
              <a:rPr lang="en-US" b="1" dirty="0" smtClean="0">
                <a:solidFill>
                  <a:srgbClr val="FF0000"/>
                </a:solidFill>
              </a:rPr>
              <a:t>A</a:t>
            </a:r>
            <a:r>
              <a:rPr lang="sr-Latn-RS" b="1" dirty="0" smtClean="0">
                <a:solidFill>
                  <a:srgbClr val="FF0000"/>
                </a:solidFill>
              </a:rPr>
              <a:t> NIJE MOGAO NI DA PREKRŠI RIJEČ KOJU JE DAO PRONALAZAČU ŠAHA.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NAPOKON </a:t>
            </a:r>
            <a:r>
              <a:rPr lang="sr-Latn-RS" b="1" dirty="0" smtClean="0">
                <a:solidFill>
                  <a:srgbClr val="FF0000"/>
                </a:solidFill>
              </a:rPr>
              <a:t>JE </a:t>
            </a:r>
            <a:r>
              <a:rPr lang="en-US" b="1" dirty="0" smtClean="0">
                <a:solidFill>
                  <a:srgbClr val="FF0000"/>
                </a:solidFill>
              </a:rPr>
              <a:t>SMISLIO </a:t>
            </a:r>
            <a:r>
              <a:rPr lang="en-US" b="1" dirty="0">
                <a:solidFill>
                  <a:srgbClr val="FF0000"/>
                </a:solidFill>
              </a:rPr>
              <a:t>ŠTA DA KAŽE, POZVAO JE SETU I REKAO MU: </a:t>
            </a:r>
            <a:r>
              <a:rPr lang="sr-Latn-RS" b="1" i="1" dirty="0" smtClean="0">
                <a:solidFill>
                  <a:srgbClr val="FF0000"/>
                </a:solidFill>
              </a:rPr>
              <a:t>„</a:t>
            </a:r>
            <a:r>
              <a:rPr lang="en-US" b="1" i="1" dirty="0" smtClean="0">
                <a:solidFill>
                  <a:srgbClr val="FF0000"/>
                </a:solidFill>
              </a:rPr>
              <a:t>DRAGI </a:t>
            </a:r>
            <a:r>
              <a:rPr lang="en-US" b="1" i="1" dirty="0">
                <a:solidFill>
                  <a:srgbClr val="FF0000"/>
                </a:solidFill>
              </a:rPr>
              <a:t>SETA, JA TE NE ŽELIM PREVARITI </a:t>
            </a:r>
            <a:r>
              <a:rPr lang="sr-Latn-RS" b="1" i="1" dirty="0" smtClean="0">
                <a:solidFill>
                  <a:srgbClr val="FF0000"/>
                </a:solidFill>
              </a:rPr>
              <a:t>NI </a:t>
            </a:r>
            <a:r>
              <a:rPr lang="en-US" b="1" i="1" dirty="0" smtClean="0">
                <a:solidFill>
                  <a:srgbClr val="FF0000"/>
                </a:solidFill>
              </a:rPr>
              <a:t>ZA JEDNO </a:t>
            </a:r>
            <a:r>
              <a:rPr lang="en-US" b="1" i="1" dirty="0">
                <a:solidFill>
                  <a:srgbClr val="FF0000"/>
                </a:solidFill>
              </a:rPr>
              <a:t>JEDINO ZRNO, PA ĆEŠ TI SVOJU NAGRADU BROJATI ZAJEDNO S MOJIM SLUGAMA</a:t>
            </a:r>
            <a:r>
              <a:rPr lang="en-US" b="1" i="1" dirty="0" smtClean="0">
                <a:solidFill>
                  <a:srgbClr val="FF0000"/>
                </a:solidFill>
              </a:rPr>
              <a:t>.</a:t>
            </a:r>
            <a:r>
              <a:rPr lang="sr-Latn-RS" b="1" i="1" dirty="0" smtClean="0">
                <a:solidFill>
                  <a:srgbClr val="FF0000"/>
                </a:solidFill>
              </a:rPr>
              <a:t>“</a:t>
            </a:r>
            <a:endParaRPr lang="en-US" b="1" i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6687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Legenda o šahu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3312367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ČUVŠI TO, SETI JE POSTALO NEPRIJATNO, I POČEO SE IZVINJAVATI </a:t>
            </a:r>
            <a:r>
              <a:rPr lang="sr-Latn-RS" b="1" dirty="0" smtClean="0">
                <a:solidFill>
                  <a:srgbClr val="FF0000"/>
                </a:solidFill>
              </a:rPr>
              <a:t>MORA DA IDE, JER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IMA </a:t>
            </a:r>
            <a:r>
              <a:rPr lang="en-US" b="1" dirty="0" smtClean="0">
                <a:solidFill>
                  <a:srgbClr val="FF0000"/>
                </a:solidFill>
              </a:rPr>
              <a:t>HITNOG POSLA</a:t>
            </a:r>
            <a:r>
              <a:rPr lang="sr-Latn-RS" b="1" dirty="0" smtClean="0">
                <a:solidFill>
                  <a:srgbClr val="FF0000"/>
                </a:solidFill>
              </a:rPr>
              <a:t>..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endParaRPr lang="sr-Latn-RS" b="1" dirty="0" smtClean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NA TO SE CAR NASMIJAO I DAO </a:t>
            </a:r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SETI</a:t>
            </a:r>
            <a:r>
              <a:rPr lang="sr-Latn-RS" b="1" dirty="0" smtClean="0">
                <a:solidFill>
                  <a:srgbClr val="FF0000"/>
                </a:solidFill>
              </a:rPr>
              <a:t> VRLO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BOGATU NAGRADU, DA ŠIRI GLAS </a:t>
            </a:r>
            <a:r>
              <a:rPr lang="sr-Latn-RS" b="1" dirty="0">
                <a:solidFill>
                  <a:srgbClr val="FF0000"/>
                </a:solidFill>
              </a:rPr>
              <a:t>ČITAVIM </a:t>
            </a:r>
            <a:r>
              <a:rPr lang="en-US" b="1" dirty="0">
                <a:solidFill>
                  <a:srgbClr val="FF0000"/>
                </a:solidFill>
              </a:rPr>
              <a:t>SVIJETOM O MILOSTIVOSTI CARA 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ŠERAMA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941168"/>
            <a:ext cx="2524125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083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ANPASAN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>
                <a:solidFill>
                  <a:srgbClr val="FF0000"/>
                </a:solidFill>
              </a:rPr>
              <a:t>TO JE „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UZIMANJE U PROLAZU</a:t>
            </a:r>
            <a:r>
              <a:rPr lang="sr-Latn-RS" b="1" dirty="0" smtClean="0">
                <a:solidFill>
                  <a:srgbClr val="FF0000"/>
                </a:solidFill>
              </a:rPr>
              <a:t>“ ILI ANPASAN</a:t>
            </a:r>
          </a:p>
          <a:p>
            <a:endParaRPr lang="en-US" dirty="0"/>
          </a:p>
        </p:txBody>
      </p:sp>
      <p:pic>
        <p:nvPicPr>
          <p:cNvPr id="4098" name="Picture 2" descr="pass1.gif (5512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8879"/>
            <a:ext cx="2790825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ass2.gif (5546 byte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616" y="2339354"/>
            <a:ext cx="279082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ass3.gif (5641 bytes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339354"/>
            <a:ext cx="279082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281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ANPASAN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pass4.gif (5423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492" y="2348880"/>
            <a:ext cx="279082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00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ANPASAN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176" y="1916832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7768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ANPASAN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971675"/>
            <a:ext cx="8934450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8347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ROKADA</a:t>
            </a:r>
            <a:r>
              <a:rPr lang="sr-Latn-R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ROKADA</a:t>
            </a:r>
            <a:r>
              <a:rPr lang="sr-Latn-RS" dirty="0" smtClean="0">
                <a:solidFill>
                  <a:srgbClr val="FF0000"/>
                </a:solidFill>
              </a:rPr>
              <a:t> JE JEDINI POTEZ U ŠAHU KOJI SE SASTOJI OD ISTOVREMENOG POKRETANJA DVIJE FIGURE: 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KRALJA I TOPA</a:t>
            </a:r>
          </a:p>
          <a:p>
            <a:r>
              <a:rPr lang="sr-Latn-RS" dirty="0" smtClean="0">
                <a:solidFill>
                  <a:srgbClr val="FF0000"/>
                </a:solidFill>
              </a:rPr>
              <a:t>ROKADA SE IZVODI TAKO DA SE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PRVO</a:t>
            </a:r>
            <a:r>
              <a:rPr lang="sr-Latn-RS" dirty="0" smtClean="0">
                <a:solidFill>
                  <a:srgbClr val="FF0000"/>
                </a:solidFill>
              </a:rPr>
              <a:t> </a:t>
            </a:r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KRALJ </a:t>
            </a:r>
            <a:r>
              <a:rPr lang="sr-Latn-RS" dirty="0" smtClean="0">
                <a:solidFill>
                  <a:srgbClr val="FF0000"/>
                </a:solidFill>
              </a:rPr>
              <a:t>POMJERI ZA DVA POLJA PO OSNOVNOM REDU (LIJEVO ILI DESNO), A 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ZATIM SE TOP </a:t>
            </a:r>
            <a:r>
              <a:rPr lang="sr-Latn-RS" dirty="0" smtClean="0">
                <a:solidFill>
                  <a:srgbClr val="FF0000"/>
                </a:solidFill>
              </a:rPr>
              <a:t>PREBACI PREKO KRALJA I STAVI NA POLJE PORED NJEGA</a:t>
            </a:r>
          </a:p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ROKADA SE IZVODI JEDNOM RUKOM, ZABRANJENO JE IZVODITI SA DVIJE (JEDNOM PREBACICANJE KRALJA, DRUGOM TOPA)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415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ROKADA</a:t>
            </a:r>
            <a:r>
              <a:rPr lang="sr-Latn-R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astle1.gif (6709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0" y="1940999"/>
            <a:ext cx="279082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stle2.gif (6697 byte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40999"/>
            <a:ext cx="279082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stle3.gif (6562 bytes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649" y="1973800"/>
            <a:ext cx="2790825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180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ROKADA</a:t>
            </a:r>
            <a:r>
              <a:rPr lang="sr-Latn-R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b="1" dirty="0" smtClean="0">
                <a:solidFill>
                  <a:srgbClr val="FF0000"/>
                </a:solidFill>
              </a:rPr>
              <a:t>MALA ROKADA </a:t>
            </a:r>
            <a:r>
              <a:rPr lang="sr-Latn-RS" dirty="0" smtClean="0">
                <a:solidFill>
                  <a:srgbClr val="FF0000"/>
                </a:solidFill>
              </a:rPr>
              <a:t>SE OZNAČAVA </a:t>
            </a:r>
            <a:r>
              <a:rPr lang="sr-Latn-RS" b="1" dirty="0" smtClean="0">
                <a:solidFill>
                  <a:srgbClr val="FF0000"/>
                </a:solidFill>
              </a:rPr>
              <a:t>0-0</a:t>
            </a:r>
          </a:p>
          <a:p>
            <a:r>
              <a:rPr lang="sr-Latn-RS" b="1" dirty="0" smtClean="0">
                <a:solidFill>
                  <a:srgbClr val="FF0000"/>
                </a:solidFill>
              </a:rPr>
              <a:t>VELIKA ROKADA </a:t>
            </a:r>
            <a:r>
              <a:rPr lang="sr-Latn-RS" dirty="0" smtClean="0">
                <a:solidFill>
                  <a:srgbClr val="FF0000"/>
                </a:solidFill>
              </a:rPr>
              <a:t>SE OZNAČAVA </a:t>
            </a:r>
            <a:r>
              <a:rPr lang="sr-Latn-RS" b="1" dirty="0" smtClean="0">
                <a:solidFill>
                  <a:srgbClr val="FF0000"/>
                </a:solidFill>
              </a:rPr>
              <a:t>0-0-0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69" y="2924944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24944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622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784</Words>
  <Application>Microsoft Office PowerPoint</Application>
  <PresentationFormat>On-screen Show (4:3)</PresentationFormat>
  <Paragraphs>69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ŠAHOVSKA SEKCIJA 2020/2021  </vt:lpstr>
      <vt:lpstr>ANPASAN</vt:lpstr>
      <vt:lpstr>ANPASAN</vt:lpstr>
      <vt:lpstr>ANPASAN</vt:lpstr>
      <vt:lpstr>ANPASAN</vt:lpstr>
      <vt:lpstr>ANPASAN</vt:lpstr>
      <vt:lpstr>ROKADA </vt:lpstr>
      <vt:lpstr>ROKADA </vt:lpstr>
      <vt:lpstr>ROKADA </vt:lpstr>
      <vt:lpstr>ROKADA </vt:lpstr>
      <vt:lpstr>ROKADA </vt:lpstr>
      <vt:lpstr>ROKADA </vt:lpstr>
      <vt:lpstr>PRIMJERI: ROKADA NIJE DOZVOLJENA</vt:lpstr>
      <vt:lpstr>PRIMJERI: ROKADA NIJE DOZVOLJENA</vt:lpstr>
      <vt:lpstr>Porijeklo šaha</vt:lpstr>
      <vt:lpstr>PowerPoint Presentation</vt:lpstr>
      <vt:lpstr>Legenda o šahu</vt:lpstr>
      <vt:lpstr>SESSA BEN DAHIR </vt:lpstr>
      <vt:lpstr>Legenda o šahu</vt:lpstr>
      <vt:lpstr>Legenda o šahu</vt:lpstr>
      <vt:lpstr>PowerPoint Presentation</vt:lpstr>
      <vt:lpstr>Legenda o šahu</vt:lpstr>
      <vt:lpstr>Legenda o šahu</vt:lpstr>
      <vt:lpstr>PowerPoint Presentation</vt:lpstr>
      <vt:lpstr>Legenda o šahu</vt:lpstr>
      <vt:lpstr>PowerPoint Presentation</vt:lpstr>
      <vt:lpstr>Legenda o šahu</vt:lpstr>
      <vt:lpstr>Legenda o šahu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ŠAHOVSKA SEKCIJA</dc:title>
  <dc:creator>Windows User</dc:creator>
  <cp:lastModifiedBy>Windows User</cp:lastModifiedBy>
  <cp:revision>68</cp:revision>
  <dcterms:created xsi:type="dcterms:W3CDTF">2020-12-12T14:33:24Z</dcterms:created>
  <dcterms:modified xsi:type="dcterms:W3CDTF">2020-12-26T06:36:35Z</dcterms:modified>
</cp:coreProperties>
</file>