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9" r:id="rId2"/>
    <p:sldId id="283" r:id="rId3"/>
    <p:sldId id="285" r:id="rId4"/>
    <p:sldId id="286" r:id="rId5"/>
    <p:sldId id="282" r:id="rId6"/>
    <p:sldId id="292" r:id="rId7"/>
    <p:sldId id="288" r:id="rId8"/>
    <p:sldId id="290" r:id="rId9"/>
    <p:sldId id="295" r:id="rId10"/>
    <p:sldId id="294" r:id="rId11"/>
    <p:sldId id="296" r:id="rId12"/>
    <p:sldId id="291" r:id="rId13"/>
    <p:sldId id="29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CC43CC-DB03-4BD0-9810-EF8BB6BFF017}" type="datetimeFigureOut">
              <a:rPr lang="en-US" smtClean="0"/>
              <a:t>1/3/2021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E32EB6-BB55-4A54-AC1B-ED662B9BC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628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154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759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65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241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812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97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201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423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171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332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727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311FB-1E2D-43B7-9B62-5D810E376FF5}" type="datetimeFigureOut">
              <a:rPr lang="en-US" smtClean="0"/>
              <a:t>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431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4745"/>
            <a:ext cx="7772400" cy="2457618"/>
          </a:xfrm>
        </p:spPr>
        <p:txBody>
          <a:bodyPr>
            <a:normAutofit/>
          </a:bodyPr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ŠAHOVSKA SEKCIJA</a:t>
            </a:r>
            <a:b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r-Latn-R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2020/2021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r-Latn-RS" b="1" u="sng" dirty="0" smtClean="0">
                <a:solidFill>
                  <a:srgbClr val="FF0000"/>
                </a:solidFill>
              </a:rPr>
              <a:t> </a:t>
            </a:r>
            <a:endParaRPr lang="en-US" b="1" u="sng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RS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23. ŠAHOVSKA STRATEGIJA</a:t>
            </a:r>
          </a:p>
          <a:p>
            <a:r>
              <a:rPr lang="sr-Latn-RS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STRATEGIJA SREDIŠNJICE</a:t>
            </a:r>
          </a:p>
          <a:p>
            <a:r>
              <a:rPr lang="pl-PL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PJEŠAČKI LANAC</a:t>
            </a:r>
            <a:endParaRPr lang="sr-Latn-RS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928270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PJEŠAČKI LANAC</a:t>
            </a:r>
            <a:endParaRPr lang="sr-Latn-R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36</a:t>
            </a:r>
            <a:r>
              <a:rPr lang="en-US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... axb5 37. h6+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/>
            </a:r>
            <a:br>
              <a:rPr lang="en-US" b="1" dirty="0">
                <a:latin typeface="Times New Roman"/>
                <a:ea typeface="Calibri"/>
                <a:cs typeface="Times New Roman"/>
              </a:rPr>
            </a:br>
            <a:r>
              <a:rPr lang="en-US" b="1" dirty="0">
                <a:latin typeface="Times New Roman"/>
                <a:ea typeface="Calibri"/>
                <a:cs typeface="Times New Roman"/>
              </a:rPr>
              <a:t>{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Ovim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međupotezom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bijeli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kompletno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izoluje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kraljevu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stranu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,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odsjecajući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oba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topa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za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neko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vrijeme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i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zauzimajući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a-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liniju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.} </a:t>
            </a:r>
            <a:br>
              <a:rPr lang="en-US" b="1" dirty="0">
                <a:latin typeface="Times New Roman"/>
                <a:ea typeface="Calibri"/>
                <a:cs typeface="Times New Roman"/>
              </a:rPr>
            </a:br>
            <a:r>
              <a:rPr lang="en-US" b="1" dirty="0">
                <a:latin typeface="Times New Roman"/>
                <a:ea typeface="Calibri"/>
                <a:cs typeface="Times New Roman"/>
              </a:rPr>
              <a:t/>
            </a:r>
            <a:br>
              <a:rPr lang="en-US" b="1" dirty="0">
                <a:latin typeface="Times New Roman"/>
                <a:ea typeface="Calibri"/>
                <a:cs typeface="Times New Roman"/>
              </a:rPr>
            </a:br>
            <a:r>
              <a:rPr lang="en-US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37... Kf8 38. axb5 Ke7 39. b6! 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/>
            </a:r>
            <a:br>
              <a:rPr lang="en-US" b="1" dirty="0">
                <a:latin typeface="Times New Roman"/>
                <a:ea typeface="Calibri"/>
                <a:cs typeface="Times New Roman"/>
              </a:rPr>
            </a:br>
            <a:r>
              <a:rPr lang="en-US" b="1" dirty="0">
                <a:latin typeface="Times New Roman"/>
                <a:ea typeface="Calibri"/>
                <a:cs typeface="Times New Roman"/>
              </a:rPr>
              <a:t>{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Ovim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potezom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bijeli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fiksira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osnovu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pješačkog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lanca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(b7-pješaka).}</a:t>
            </a:r>
            <a:br>
              <a:rPr lang="en-US" b="1" dirty="0">
                <a:latin typeface="Times New Roman"/>
                <a:ea typeface="Calibri"/>
                <a:cs typeface="Times New Roman"/>
              </a:rPr>
            </a:br>
            <a:r>
              <a:rPr lang="en-US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en-US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</a:br>
            <a:r>
              <a:rPr lang="en-US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 39... Qb8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 </a:t>
            </a:r>
            <a:br>
              <a:rPr lang="en-US" b="1" dirty="0">
                <a:latin typeface="Times New Roman"/>
                <a:ea typeface="Calibri"/>
                <a:cs typeface="Times New Roman"/>
              </a:rPr>
            </a:br>
            <a:r>
              <a:rPr lang="en-US" b="1" dirty="0">
                <a:latin typeface="Times New Roman"/>
                <a:ea typeface="Calibri"/>
                <a:cs typeface="Times New Roman"/>
              </a:rPr>
              <a:t>({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Loše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je} 39... Ra8? {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zbog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} 40. Qxa8 Rxa8 41. bxc7)</a:t>
            </a:r>
            <a:br>
              <a:rPr lang="en-US" b="1" dirty="0">
                <a:latin typeface="Times New Roman"/>
                <a:ea typeface="Calibri"/>
                <a:cs typeface="Times New Roman"/>
              </a:rPr>
            </a:br>
            <a:r>
              <a:rPr lang="en-US" b="1" dirty="0">
                <a:latin typeface="Times New Roman"/>
                <a:ea typeface="Calibri"/>
                <a:cs typeface="Times New Roman"/>
              </a:rPr>
              <a:t/>
            </a:r>
            <a:br>
              <a:rPr lang="en-US" b="1" dirty="0">
                <a:latin typeface="Times New Roman"/>
                <a:ea typeface="Calibri"/>
                <a:cs typeface="Times New Roman"/>
              </a:rPr>
            </a:br>
            <a:r>
              <a:rPr lang="en-US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40. Ra1 Rc8 41. Qb4 Rhd8 42. Ra7 Kf8 43. Rh1 Be8 44. Rha1 Kg8 45. R1a4 Kf8 46. Qa3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/>
            </a:r>
            <a:br>
              <a:rPr lang="en-US" b="1" dirty="0">
                <a:latin typeface="Times New Roman"/>
                <a:ea typeface="Calibri"/>
                <a:cs typeface="Times New Roman"/>
              </a:rPr>
            </a:br>
            <a:r>
              <a:rPr lang="en-US" b="1" dirty="0">
                <a:latin typeface="Times New Roman"/>
                <a:ea typeface="Calibri"/>
                <a:cs typeface="Times New Roman"/>
              </a:rPr>
              <a:t>{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Bijeli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ojačava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poziciju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figura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dok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crni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može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samo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da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čeka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.}</a:t>
            </a:r>
            <a:endParaRPr lang="en-US" sz="28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46... Kg8 47. Kg3 Bd7 48. Kh4 Kh8 49. Qa1 Kg8 50. Kg3 Kf8 51. Kg2 Be8 52. Nd2!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/>
            </a:r>
            <a:br>
              <a:rPr lang="en-US" b="1" dirty="0">
                <a:latin typeface="Times New Roman"/>
                <a:ea typeface="Calibri"/>
                <a:cs typeface="Times New Roman"/>
              </a:rPr>
            </a:br>
            <a:r>
              <a:rPr lang="en-US" b="1" dirty="0">
                <a:latin typeface="Times New Roman"/>
                <a:ea typeface="Calibri"/>
                <a:cs typeface="Times New Roman"/>
              </a:rPr>
              <a:t>{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Konj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se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usmjerava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na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a5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sa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ciljem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da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napadne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osnovu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lanca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.}</a:t>
            </a:r>
            <a:endParaRPr lang="en-US" sz="28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2487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7450" y="1772816"/>
            <a:ext cx="4229100" cy="422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58766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PJEŠAČKI LANAC</a:t>
            </a:r>
            <a:endParaRPr lang="sr-Latn-R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980928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52</a:t>
            </a:r>
            <a:r>
              <a:rPr lang="en-US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... Bd7 53. Nb3 Re8 54. Na5 Nd8 55. Ba6! 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/>
            </a:r>
            <a:br>
              <a:rPr lang="en-US" b="1" dirty="0">
                <a:latin typeface="Times New Roman"/>
                <a:ea typeface="Calibri"/>
                <a:cs typeface="Times New Roman"/>
              </a:rPr>
            </a:br>
            <a:r>
              <a:rPr lang="en-US" b="1" dirty="0">
                <a:latin typeface="Times New Roman"/>
                <a:ea typeface="Calibri"/>
                <a:cs typeface="Times New Roman"/>
              </a:rPr>
              <a:t>{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Crni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ne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može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više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zaštititi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pješaka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na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b7.}</a:t>
            </a:r>
            <a:br>
              <a:rPr lang="en-US" b="1" dirty="0">
                <a:latin typeface="Times New Roman"/>
                <a:ea typeface="Calibri"/>
                <a:cs typeface="Times New Roman"/>
              </a:rPr>
            </a:br>
            <a:r>
              <a:rPr lang="en-US" b="1" dirty="0">
                <a:latin typeface="Times New Roman"/>
                <a:ea typeface="Calibri"/>
                <a:cs typeface="Times New Roman"/>
              </a:rPr>
              <a:t/>
            </a:r>
            <a:br>
              <a:rPr lang="en-US" b="1" dirty="0">
                <a:latin typeface="Times New Roman"/>
                <a:ea typeface="Calibri"/>
                <a:cs typeface="Times New Roman"/>
              </a:rPr>
            </a:br>
            <a:r>
              <a:rPr lang="en-US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55... bxa6 56. Rxd7 Re7 57. Rxd8+ Rxd8 58. Nxc6 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/>
            </a:r>
            <a:br>
              <a:rPr lang="en-US" b="1" dirty="0">
                <a:latin typeface="Times New Roman"/>
                <a:ea typeface="Calibri"/>
                <a:cs typeface="Times New Roman"/>
              </a:rPr>
            </a:br>
            <a:r>
              <a:rPr lang="en-US" b="1" dirty="0">
                <a:latin typeface="Times New Roman"/>
                <a:ea typeface="Calibri"/>
                <a:cs typeface="Times New Roman"/>
              </a:rPr>
              <a:t>{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Crni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predaje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. U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ovoj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partiji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Kapablanka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je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fino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demonstrirao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tri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metode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borbe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protiv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pješačkog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lanca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: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miniranje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lanca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,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prenošenje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napada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na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bazu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lanca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i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napad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figuram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na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 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bazu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lanca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.} </a:t>
            </a:r>
            <a:br>
              <a:rPr lang="en-US" b="1" dirty="0">
                <a:latin typeface="Times New Roman"/>
                <a:ea typeface="Calibri"/>
                <a:cs typeface="Times New Roman"/>
              </a:rPr>
            </a:br>
            <a:r>
              <a:rPr lang="en-US" b="1" dirty="0">
                <a:latin typeface="Times New Roman"/>
                <a:ea typeface="Calibri"/>
                <a:cs typeface="Times New Roman"/>
              </a:rPr>
              <a:t/>
            </a:r>
            <a:br>
              <a:rPr lang="en-US" b="1" dirty="0">
                <a:latin typeface="Times New Roman"/>
                <a:ea typeface="Calibri"/>
                <a:cs typeface="Times New Roman"/>
              </a:rPr>
            </a:br>
            <a:r>
              <a:rPr lang="en-US" b="1" dirty="0">
                <a:latin typeface="Times New Roman"/>
                <a:ea typeface="Calibri"/>
                <a:cs typeface="Times New Roman"/>
              </a:rPr>
              <a:t>1-0 </a:t>
            </a:r>
            <a:endParaRPr lang="en-US" sz="2800" dirty="0">
              <a:ea typeface="Calibri"/>
              <a:cs typeface="Times New Roman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27876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7450" y="1314450"/>
            <a:ext cx="4229100" cy="422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0263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PJEŠAČKI </a:t>
            </a:r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LANAC</a:t>
            </a:r>
            <a:r>
              <a:rPr lang="sr-Latn-R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sr-Latn-R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r-Latn-R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sr-Latn-R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sr-Latn-R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3400" dirty="0" err="1" smtClean="0"/>
              <a:t>Nekoliko</a:t>
            </a:r>
            <a:r>
              <a:rPr lang="en-US" sz="3400" dirty="0" smtClean="0"/>
              <a:t> </a:t>
            </a:r>
            <a:r>
              <a:rPr lang="en-US" sz="3400" dirty="0" err="1" smtClean="0"/>
              <a:t>pješaka</a:t>
            </a:r>
            <a:r>
              <a:rPr lang="en-US" sz="3400" dirty="0" smtClean="0"/>
              <a:t> </a:t>
            </a:r>
            <a:r>
              <a:rPr lang="en-US" sz="3400" dirty="0" err="1"/>
              <a:t>iste</a:t>
            </a:r>
            <a:r>
              <a:rPr lang="en-US" sz="3400" dirty="0"/>
              <a:t> </a:t>
            </a:r>
            <a:r>
              <a:rPr lang="en-US" sz="3400" dirty="0" err="1"/>
              <a:t>boje</a:t>
            </a:r>
            <a:r>
              <a:rPr lang="en-US" sz="3400" dirty="0"/>
              <a:t> </a:t>
            </a:r>
            <a:r>
              <a:rPr lang="en-US" sz="3400" dirty="0" err="1" smtClean="0"/>
              <a:t>smje</a:t>
            </a:r>
            <a:r>
              <a:rPr lang="sr-Latn-RS" sz="3400" dirty="0" smtClean="0"/>
              <a:t>š</a:t>
            </a:r>
            <a:r>
              <a:rPr lang="en-US" sz="3400" dirty="0" err="1" smtClean="0"/>
              <a:t>teni</a:t>
            </a:r>
            <a:r>
              <a:rPr lang="en-US" sz="3400" dirty="0" smtClean="0"/>
              <a:t> </a:t>
            </a:r>
            <a:r>
              <a:rPr lang="en-US" sz="3400" dirty="0" err="1"/>
              <a:t>na</a:t>
            </a:r>
            <a:r>
              <a:rPr lang="en-US" sz="3400" dirty="0"/>
              <a:t> </a:t>
            </a:r>
            <a:r>
              <a:rPr lang="en-US" sz="3400" dirty="0" err="1"/>
              <a:t>istoj</a:t>
            </a:r>
            <a:r>
              <a:rPr lang="en-US" sz="3400" dirty="0"/>
              <a:t> </a:t>
            </a:r>
            <a:r>
              <a:rPr lang="en-US" sz="3400" dirty="0" err="1"/>
              <a:t>dijagonali</a:t>
            </a:r>
            <a:r>
              <a:rPr lang="en-US" sz="3400" dirty="0"/>
              <a:t> </a:t>
            </a:r>
            <a:r>
              <a:rPr lang="en-US" sz="3400" dirty="0" err="1"/>
              <a:t>koji</a:t>
            </a:r>
            <a:r>
              <a:rPr lang="en-US" sz="3400" dirty="0"/>
              <a:t> </a:t>
            </a:r>
            <a:r>
              <a:rPr lang="sr-Latn-RS" sz="3400" dirty="0" smtClean="0"/>
              <a:t>š</a:t>
            </a:r>
            <a:r>
              <a:rPr lang="en-US" sz="3400" dirty="0" err="1" smtClean="0"/>
              <a:t>tite</a:t>
            </a:r>
            <a:r>
              <a:rPr lang="en-US" sz="3400" dirty="0" smtClean="0"/>
              <a:t> </a:t>
            </a:r>
            <a:r>
              <a:rPr lang="en-US" sz="3400" dirty="0" err="1"/>
              <a:t>jedan</a:t>
            </a:r>
            <a:r>
              <a:rPr lang="en-US" sz="3400" dirty="0"/>
              <a:t> </a:t>
            </a:r>
            <a:r>
              <a:rPr lang="en-US" sz="3400" dirty="0" err="1"/>
              <a:t>drugog</a:t>
            </a:r>
            <a:r>
              <a:rPr lang="en-US" sz="3400" dirty="0"/>
              <a:t> </a:t>
            </a:r>
            <a:r>
              <a:rPr lang="sr-Latn-RS" sz="3400" dirty="0" smtClean="0"/>
              <a:t>č</a:t>
            </a:r>
            <a:r>
              <a:rPr lang="en-US" sz="3400" dirty="0" err="1" smtClean="0"/>
              <a:t>ine</a:t>
            </a:r>
            <a:r>
              <a:rPr lang="en-US" sz="3400" dirty="0" smtClean="0"/>
              <a:t> </a:t>
            </a:r>
            <a:r>
              <a:rPr lang="en-US" sz="3400" b="1" dirty="0" err="1" smtClean="0"/>
              <a:t>pješački</a:t>
            </a:r>
            <a:r>
              <a:rPr lang="en-US" sz="3400" b="1" dirty="0" smtClean="0"/>
              <a:t> </a:t>
            </a:r>
            <a:r>
              <a:rPr lang="en-US" sz="3400" b="1" dirty="0" err="1"/>
              <a:t>lanac</a:t>
            </a:r>
            <a:r>
              <a:rPr lang="en-US" sz="3400" b="1" dirty="0"/>
              <a:t> </a:t>
            </a:r>
            <a:r>
              <a:rPr lang="en-US" sz="3400" dirty="0"/>
              <a:t>(</a:t>
            </a:r>
            <a:r>
              <a:rPr lang="en-US" sz="3400" dirty="0" err="1"/>
              <a:t>npr</a:t>
            </a:r>
            <a:r>
              <a:rPr lang="en-US" sz="3400" dirty="0"/>
              <a:t>. </a:t>
            </a:r>
            <a:r>
              <a:rPr lang="en-US" sz="3400" dirty="0" err="1" smtClean="0"/>
              <a:t>pješa</a:t>
            </a:r>
            <a:r>
              <a:rPr lang="sr-Latn-RS" sz="3400" dirty="0" smtClean="0"/>
              <a:t>c</a:t>
            </a:r>
            <a:r>
              <a:rPr lang="en-US" sz="3400" dirty="0" err="1" smtClean="0"/>
              <a:t>i</a:t>
            </a:r>
            <a:r>
              <a:rPr lang="en-US" sz="3400" dirty="0" smtClean="0"/>
              <a:t> </a:t>
            </a:r>
            <a:r>
              <a:rPr lang="en-US" sz="3400" dirty="0" err="1"/>
              <a:t>na</a:t>
            </a:r>
            <a:r>
              <a:rPr lang="en-US" sz="3400" dirty="0"/>
              <a:t> b2,c3,d4). </a:t>
            </a:r>
            <a:endParaRPr lang="sr-Latn-RS" sz="3400" dirty="0" smtClean="0"/>
          </a:p>
          <a:p>
            <a:pPr marL="0" indent="0">
              <a:buNone/>
            </a:pPr>
            <a:r>
              <a:rPr lang="sr-Latn-RS" sz="3400" b="1" dirty="0" smtClean="0"/>
              <a:t>P</a:t>
            </a:r>
            <a:r>
              <a:rPr lang="en-US" sz="3400" b="1" dirty="0" err="1" smtClean="0"/>
              <a:t>ješački</a:t>
            </a:r>
            <a:r>
              <a:rPr lang="en-US" sz="3400" b="1" dirty="0" smtClean="0"/>
              <a:t> </a:t>
            </a:r>
            <a:r>
              <a:rPr lang="en-US" sz="3400" b="1" dirty="0" err="1"/>
              <a:t>lanac</a:t>
            </a:r>
            <a:r>
              <a:rPr lang="en-US" sz="3400" b="1" dirty="0"/>
              <a:t> </a:t>
            </a:r>
            <a:r>
              <a:rPr lang="en-US" sz="3400" dirty="0" err="1"/>
              <a:t>moze</a:t>
            </a:r>
            <a:r>
              <a:rPr lang="en-US" sz="3400" dirty="0"/>
              <a:t> </a:t>
            </a:r>
            <a:r>
              <a:rPr lang="en-US" sz="3400" dirty="0" err="1"/>
              <a:t>biti</a:t>
            </a:r>
            <a:r>
              <a:rPr lang="en-US" sz="3400" dirty="0"/>
              <a:t> </a:t>
            </a:r>
            <a:r>
              <a:rPr lang="en-US" sz="3400" dirty="0" err="1"/>
              <a:t>pokretan</a:t>
            </a:r>
            <a:r>
              <a:rPr lang="en-US" sz="3400" dirty="0"/>
              <a:t> </a:t>
            </a:r>
            <a:r>
              <a:rPr lang="en-US" sz="3400" dirty="0" err="1"/>
              <a:t>ili</a:t>
            </a:r>
            <a:r>
              <a:rPr lang="en-US" sz="3400" dirty="0"/>
              <a:t> </a:t>
            </a:r>
            <a:r>
              <a:rPr lang="en-US" sz="3400" dirty="0" err="1"/>
              <a:t>blokiran</a:t>
            </a:r>
            <a:r>
              <a:rPr lang="en-US" sz="3400" dirty="0"/>
              <a:t>. </a:t>
            </a:r>
            <a:endParaRPr lang="sr-Latn-RS" sz="3400" dirty="0" smtClean="0"/>
          </a:p>
          <a:p>
            <a:pPr marL="0" indent="0">
              <a:buNone/>
            </a:pPr>
            <a:r>
              <a:rPr lang="en-US" sz="3400" b="1" dirty="0" err="1" smtClean="0"/>
              <a:t>Pokretan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pješački</a:t>
            </a:r>
            <a:r>
              <a:rPr lang="en-US" sz="3400" b="1" dirty="0" smtClean="0"/>
              <a:t> </a:t>
            </a:r>
            <a:r>
              <a:rPr lang="en-US" sz="3400" b="1" dirty="0" err="1"/>
              <a:t>lanac</a:t>
            </a:r>
            <a:r>
              <a:rPr lang="en-US" sz="3400" b="1" dirty="0"/>
              <a:t> </a:t>
            </a:r>
            <a:r>
              <a:rPr lang="en-US" sz="3400" dirty="0" err="1"/>
              <a:t>ima</a:t>
            </a:r>
            <a:r>
              <a:rPr lang="en-US" sz="3400" dirty="0"/>
              <a:t> bar </a:t>
            </a:r>
            <a:r>
              <a:rPr lang="en-US" sz="3400" dirty="0" err="1"/>
              <a:t>jednog</a:t>
            </a:r>
            <a:r>
              <a:rPr lang="en-US" sz="3400" dirty="0"/>
              <a:t> od </a:t>
            </a:r>
            <a:r>
              <a:rPr lang="en-US" sz="3400" dirty="0" err="1" smtClean="0"/>
              <a:t>pješaka</a:t>
            </a:r>
            <a:r>
              <a:rPr lang="en-US" sz="3400" dirty="0" smtClean="0"/>
              <a:t> </a:t>
            </a:r>
            <a:r>
              <a:rPr lang="en-US" sz="3400" dirty="0" err="1"/>
              <a:t>koji</a:t>
            </a:r>
            <a:r>
              <a:rPr lang="en-US" sz="3400" dirty="0"/>
              <a:t> </a:t>
            </a:r>
            <a:r>
              <a:rPr lang="en-US" sz="3400" dirty="0" err="1"/>
              <a:t>moze</a:t>
            </a:r>
            <a:r>
              <a:rPr lang="en-US" sz="3400" dirty="0"/>
              <a:t> da se </a:t>
            </a:r>
            <a:r>
              <a:rPr lang="en-US" sz="3400" dirty="0" err="1"/>
              <a:t>pokrene</a:t>
            </a:r>
            <a:r>
              <a:rPr lang="en-US" sz="3400" dirty="0"/>
              <a:t>. </a:t>
            </a:r>
            <a:r>
              <a:rPr lang="en-US" sz="3400" dirty="0" err="1"/>
              <a:t>Ako</a:t>
            </a:r>
            <a:r>
              <a:rPr lang="en-US" sz="3400" dirty="0"/>
              <a:t> je </a:t>
            </a:r>
            <a:r>
              <a:rPr lang="en-US" sz="3400" dirty="0" err="1"/>
              <a:t>ispred</a:t>
            </a:r>
            <a:r>
              <a:rPr lang="en-US" sz="3400" dirty="0"/>
              <a:t> </a:t>
            </a:r>
            <a:r>
              <a:rPr lang="en-US" sz="3400" dirty="0" err="1" smtClean="0"/>
              <a:t>pje</a:t>
            </a:r>
            <a:r>
              <a:rPr lang="sr-Latn-RS" sz="3400" dirty="0" smtClean="0"/>
              <a:t>š</a:t>
            </a:r>
            <a:r>
              <a:rPr lang="en-US" sz="3400" dirty="0" smtClean="0"/>
              <a:t>a</a:t>
            </a:r>
            <a:r>
              <a:rPr lang="sr-Latn-RS" sz="3400" dirty="0" smtClean="0"/>
              <a:t>čk</a:t>
            </a:r>
            <a:r>
              <a:rPr lang="en-US" sz="3400" dirty="0" err="1" smtClean="0"/>
              <a:t>og</a:t>
            </a:r>
            <a:r>
              <a:rPr lang="en-US" sz="3400" dirty="0" smtClean="0"/>
              <a:t> </a:t>
            </a:r>
            <a:r>
              <a:rPr lang="en-US" sz="3400" dirty="0" err="1"/>
              <a:t>lanca</a:t>
            </a:r>
            <a:r>
              <a:rPr lang="en-US" sz="3400" dirty="0"/>
              <a:t> </a:t>
            </a:r>
            <a:r>
              <a:rPr lang="en-US" sz="3400" dirty="0" err="1" smtClean="0"/>
              <a:t>smje</a:t>
            </a:r>
            <a:r>
              <a:rPr lang="sr-Latn-RS" sz="3400" dirty="0" smtClean="0"/>
              <a:t>š</a:t>
            </a:r>
            <a:r>
              <a:rPr lang="en-US" sz="3400" dirty="0" smtClean="0"/>
              <a:t>ten </a:t>
            </a:r>
            <a:r>
              <a:rPr lang="en-US" sz="3400" dirty="0" err="1" smtClean="0"/>
              <a:t>pješački</a:t>
            </a:r>
            <a:r>
              <a:rPr lang="en-US" sz="3400" dirty="0" smtClean="0"/>
              <a:t> </a:t>
            </a:r>
            <a:r>
              <a:rPr lang="en-US" sz="3400" dirty="0" err="1"/>
              <a:t>lanac</a:t>
            </a:r>
            <a:r>
              <a:rPr lang="en-US" sz="3400" dirty="0"/>
              <a:t> </a:t>
            </a:r>
            <a:r>
              <a:rPr lang="en-US" sz="3400" dirty="0" err="1"/>
              <a:t>protivnika</a:t>
            </a:r>
            <a:r>
              <a:rPr lang="en-US" sz="3400" dirty="0"/>
              <a:t> </a:t>
            </a:r>
            <a:r>
              <a:rPr lang="en-US" sz="3400" dirty="0" err="1"/>
              <a:t>ili</a:t>
            </a:r>
            <a:r>
              <a:rPr lang="en-US" sz="3400" dirty="0"/>
              <a:t> </a:t>
            </a:r>
            <a:r>
              <a:rPr lang="en-US" sz="3400" dirty="0" err="1" smtClean="0"/>
              <a:t>protivni</a:t>
            </a:r>
            <a:r>
              <a:rPr lang="sr-Latn-RS" sz="3400" dirty="0" smtClean="0"/>
              <a:t>č</a:t>
            </a:r>
            <a:r>
              <a:rPr lang="en-US" sz="3400" dirty="0" err="1" smtClean="0"/>
              <a:t>ke</a:t>
            </a:r>
            <a:r>
              <a:rPr lang="en-US" sz="3400" dirty="0" smtClean="0"/>
              <a:t> </a:t>
            </a:r>
            <a:r>
              <a:rPr lang="en-US" sz="3400" dirty="0"/>
              <a:t>figure, </a:t>
            </a:r>
            <a:r>
              <a:rPr lang="en-US" sz="3400" dirty="0" err="1"/>
              <a:t>lanac</a:t>
            </a:r>
            <a:r>
              <a:rPr lang="en-US" sz="3400" dirty="0"/>
              <a:t> se </a:t>
            </a:r>
            <a:r>
              <a:rPr lang="en-US" sz="3400" dirty="0" err="1"/>
              <a:t>naziva</a:t>
            </a:r>
            <a:r>
              <a:rPr lang="en-US" sz="3400" dirty="0"/>
              <a:t> "</a:t>
            </a:r>
            <a:r>
              <a:rPr lang="en-US" sz="3400" dirty="0" err="1"/>
              <a:t>blokiran</a:t>
            </a:r>
            <a:r>
              <a:rPr lang="en-US" sz="3400" dirty="0"/>
              <a:t>". Koji je </a:t>
            </a:r>
            <a:r>
              <a:rPr lang="en-US" sz="3400" dirty="0" err="1"/>
              <a:t>lanac</a:t>
            </a:r>
            <a:r>
              <a:rPr lang="en-US" sz="3400" dirty="0"/>
              <a:t> </a:t>
            </a:r>
            <a:r>
              <a:rPr lang="en-US" sz="3400" dirty="0" err="1"/>
              <a:t>bolji</a:t>
            </a:r>
            <a:r>
              <a:rPr lang="en-US" sz="3400" dirty="0"/>
              <a:t>, </a:t>
            </a:r>
            <a:r>
              <a:rPr lang="en-US" sz="3400" dirty="0" err="1"/>
              <a:t>pokretni</a:t>
            </a:r>
            <a:r>
              <a:rPr lang="en-US" sz="3400" dirty="0"/>
              <a:t> </a:t>
            </a:r>
            <a:r>
              <a:rPr lang="en-US" sz="3400" dirty="0" err="1"/>
              <a:t>ili</a:t>
            </a:r>
            <a:r>
              <a:rPr lang="en-US" sz="3400" dirty="0"/>
              <a:t> </a:t>
            </a:r>
            <a:r>
              <a:rPr lang="en-US" sz="3400" dirty="0" err="1"/>
              <a:t>blokiran</a:t>
            </a:r>
            <a:r>
              <a:rPr lang="en-US" sz="3400" dirty="0"/>
              <a:t>? </a:t>
            </a:r>
            <a:r>
              <a:rPr lang="en-US" sz="3400" dirty="0" err="1"/>
              <a:t>Zavisi</a:t>
            </a:r>
            <a:r>
              <a:rPr lang="en-US" sz="3400" dirty="0"/>
              <a:t> od </a:t>
            </a:r>
            <a:r>
              <a:rPr lang="en-US" sz="3400" dirty="0" err="1"/>
              <a:t>situacije</a:t>
            </a:r>
            <a:r>
              <a:rPr lang="en-US" sz="3400" dirty="0"/>
              <a:t>. </a:t>
            </a:r>
            <a:r>
              <a:rPr lang="en-US" sz="3400" dirty="0" err="1"/>
              <a:t>Ako</a:t>
            </a:r>
            <a:r>
              <a:rPr lang="en-US" sz="3400" dirty="0"/>
              <a:t> </a:t>
            </a:r>
            <a:r>
              <a:rPr lang="en-US" sz="3400" dirty="0" err="1"/>
              <a:t>na</a:t>
            </a:r>
            <a:r>
              <a:rPr lang="en-US" sz="3400" dirty="0"/>
              <a:t> </a:t>
            </a:r>
            <a:r>
              <a:rPr lang="en-US" sz="3400" dirty="0" err="1"/>
              <a:t>nekom</a:t>
            </a:r>
            <a:r>
              <a:rPr lang="en-US" sz="3400" dirty="0"/>
              <a:t> </a:t>
            </a:r>
            <a:r>
              <a:rPr lang="en-US" sz="3400" dirty="0" err="1"/>
              <a:t>dijelu</a:t>
            </a:r>
            <a:r>
              <a:rPr lang="en-US" sz="3400" dirty="0"/>
              <a:t> table </a:t>
            </a:r>
            <a:r>
              <a:rPr lang="en-US" sz="3400" dirty="0" err="1"/>
              <a:t>trpite</a:t>
            </a:r>
            <a:r>
              <a:rPr lang="en-US" sz="3400" dirty="0"/>
              <a:t> </a:t>
            </a:r>
            <a:r>
              <a:rPr lang="en-US" sz="3400" dirty="0" err="1"/>
              <a:t>pritisak</a:t>
            </a:r>
            <a:r>
              <a:rPr lang="en-US" sz="3400" dirty="0"/>
              <a:t> </a:t>
            </a:r>
            <a:r>
              <a:rPr lang="en-US" sz="3400" dirty="0" err="1"/>
              <a:t>protivnika</a:t>
            </a:r>
            <a:r>
              <a:rPr lang="en-US" sz="3400" dirty="0"/>
              <a:t>, </a:t>
            </a:r>
            <a:r>
              <a:rPr lang="en-US" sz="3400" dirty="0" err="1"/>
              <a:t>tada</a:t>
            </a:r>
            <a:r>
              <a:rPr lang="en-US" sz="3400" dirty="0"/>
              <a:t> je </a:t>
            </a:r>
            <a:r>
              <a:rPr lang="en-US" sz="3400" dirty="0" err="1"/>
              <a:t>bolje</a:t>
            </a:r>
            <a:r>
              <a:rPr lang="en-US" sz="3400" dirty="0"/>
              <a:t> da </a:t>
            </a:r>
            <a:r>
              <a:rPr lang="en-US" sz="3400" dirty="0" err="1"/>
              <a:t>tu</a:t>
            </a:r>
            <a:r>
              <a:rPr lang="en-US" sz="3400" dirty="0"/>
              <a:t> </a:t>
            </a:r>
            <a:r>
              <a:rPr lang="en-US" sz="3400" dirty="0" err="1"/>
              <a:t>imate</a:t>
            </a:r>
            <a:r>
              <a:rPr lang="en-US" sz="3400" dirty="0"/>
              <a:t> </a:t>
            </a:r>
            <a:r>
              <a:rPr lang="en-US" sz="3400" dirty="0" err="1"/>
              <a:t>blokiran</a:t>
            </a:r>
            <a:r>
              <a:rPr lang="en-US" sz="3400" dirty="0"/>
              <a:t> </a:t>
            </a:r>
            <a:r>
              <a:rPr lang="en-US" sz="3400" dirty="0" err="1" smtClean="0"/>
              <a:t>pješački</a:t>
            </a:r>
            <a:r>
              <a:rPr lang="en-US" sz="3400" dirty="0" smtClean="0"/>
              <a:t> </a:t>
            </a:r>
            <a:r>
              <a:rPr lang="en-US" sz="3400" dirty="0" err="1"/>
              <a:t>lanac</a:t>
            </a:r>
            <a:r>
              <a:rPr lang="en-US" sz="3400" dirty="0"/>
              <a:t> da </a:t>
            </a:r>
            <a:r>
              <a:rPr lang="en-US" sz="3400" dirty="0" err="1" smtClean="0"/>
              <a:t>sprije</a:t>
            </a:r>
            <a:r>
              <a:rPr lang="sr-Latn-RS" sz="3400" dirty="0" smtClean="0"/>
              <a:t>č</a:t>
            </a:r>
            <a:r>
              <a:rPr lang="en-US" sz="3400" dirty="0" err="1" smtClean="0"/>
              <a:t>ite</a:t>
            </a:r>
            <a:r>
              <a:rPr lang="en-US" sz="3400" dirty="0" smtClean="0"/>
              <a:t> </a:t>
            </a:r>
            <a:r>
              <a:rPr lang="en-US" sz="3400" dirty="0" err="1"/>
              <a:t>protivnikov</a:t>
            </a:r>
            <a:r>
              <a:rPr lang="en-US" sz="3400" dirty="0"/>
              <a:t> </a:t>
            </a:r>
            <a:r>
              <a:rPr lang="en-US" sz="3400" dirty="0" err="1"/>
              <a:t>prodor</a:t>
            </a:r>
            <a:r>
              <a:rPr lang="en-US" sz="3400" dirty="0"/>
              <a:t>. </a:t>
            </a:r>
            <a:r>
              <a:rPr lang="en-US" sz="3400" dirty="0" err="1"/>
              <a:t>Ako</a:t>
            </a:r>
            <a:r>
              <a:rPr lang="en-US" sz="3400" dirty="0"/>
              <a:t> </a:t>
            </a:r>
            <a:r>
              <a:rPr lang="en-US" sz="3400" dirty="0" err="1"/>
              <a:t>planirate</a:t>
            </a:r>
            <a:r>
              <a:rPr lang="en-US" sz="3400" dirty="0"/>
              <a:t> </a:t>
            </a:r>
            <a:r>
              <a:rPr lang="en-US" sz="3400" dirty="0" err="1"/>
              <a:t>napad</a:t>
            </a:r>
            <a:r>
              <a:rPr lang="en-US" sz="3400" dirty="0"/>
              <a:t>, </a:t>
            </a:r>
            <a:r>
              <a:rPr lang="en-US" sz="3400" dirty="0" err="1"/>
              <a:t>bolji</a:t>
            </a:r>
            <a:r>
              <a:rPr lang="en-US" sz="3400" dirty="0"/>
              <a:t> </a:t>
            </a:r>
            <a:r>
              <a:rPr lang="en-US" sz="3400" dirty="0" err="1"/>
              <a:t>vam</a:t>
            </a:r>
            <a:r>
              <a:rPr lang="en-US" sz="3400" dirty="0"/>
              <a:t> je </a:t>
            </a:r>
            <a:r>
              <a:rPr lang="en-US" sz="3400" dirty="0" err="1"/>
              <a:t>pokretni</a:t>
            </a:r>
            <a:r>
              <a:rPr lang="en-US" sz="3400" dirty="0"/>
              <a:t> </a:t>
            </a:r>
            <a:r>
              <a:rPr lang="en-US" sz="3400" dirty="0" err="1"/>
              <a:t>lanac</a:t>
            </a:r>
            <a:r>
              <a:rPr lang="en-US" sz="3400" dirty="0"/>
              <a:t>.</a:t>
            </a:r>
            <a:br>
              <a:rPr lang="en-US" sz="3400" dirty="0"/>
            </a:br>
            <a:r>
              <a:rPr lang="sr-Latn-RS" sz="3400" b="1" dirty="0" smtClean="0"/>
              <a:t>P</a:t>
            </a:r>
            <a:r>
              <a:rPr lang="en-US" sz="3400" b="1" dirty="0" err="1" smtClean="0"/>
              <a:t>ješački</a:t>
            </a:r>
            <a:r>
              <a:rPr lang="en-US" sz="3400" b="1" dirty="0" smtClean="0"/>
              <a:t> </a:t>
            </a:r>
            <a:r>
              <a:rPr lang="en-US" sz="3400" b="1" dirty="0" err="1"/>
              <a:t>lanci</a:t>
            </a:r>
            <a:r>
              <a:rPr lang="en-US" sz="3400" b="1" dirty="0"/>
              <a:t> </a:t>
            </a:r>
            <a:r>
              <a:rPr lang="en-US" sz="3400" dirty="0" err="1"/>
              <a:t>nastaju</a:t>
            </a:r>
            <a:r>
              <a:rPr lang="en-US" sz="3400" dirty="0"/>
              <a:t> u </a:t>
            </a:r>
            <a:r>
              <a:rPr lang="en-US" sz="3400" dirty="0" err="1"/>
              <a:t>kraljevoj</a:t>
            </a:r>
            <a:r>
              <a:rPr lang="en-US" sz="3400" dirty="0"/>
              <a:t> </a:t>
            </a:r>
            <a:r>
              <a:rPr lang="en-US" sz="3400" dirty="0" err="1"/>
              <a:t>indijskoj</a:t>
            </a:r>
            <a:r>
              <a:rPr lang="en-US" sz="3400" dirty="0"/>
              <a:t> </a:t>
            </a:r>
            <a:r>
              <a:rPr lang="en-US" sz="3400" dirty="0" err="1"/>
              <a:t>odbrani</a:t>
            </a:r>
            <a:r>
              <a:rPr lang="en-US" sz="3400" dirty="0"/>
              <a:t>, </a:t>
            </a:r>
            <a:r>
              <a:rPr lang="sr-Latn-RS" sz="3400" dirty="0" smtClean="0"/>
              <a:t>š</a:t>
            </a:r>
            <a:r>
              <a:rPr lang="en-US" sz="3400" dirty="0" err="1" smtClean="0"/>
              <a:t>panskoj</a:t>
            </a:r>
            <a:r>
              <a:rPr lang="en-US" sz="3400" dirty="0" smtClean="0"/>
              <a:t> </a:t>
            </a:r>
            <a:r>
              <a:rPr lang="en-US" sz="3400" dirty="0" err="1"/>
              <a:t>partiji</a:t>
            </a:r>
            <a:r>
              <a:rPr lang="en-US" sz="3400" dirty="0"/>
              <a:t>, </a:t>
            </a:r>
            <a:r>
              <a:rPr lang="en-US" sz="3400" dirty="0" err="1"/>
              <a:t>karo-kanu</a:t>
            </a:r>
            <a:r>
              <a:rPr lang="en-US" sz="3400" dirty="0"/>
              <a:t> </a:t>
            </a:r>
            <a:r>
              <a:rPr lang="en-US" sz="3400" dirty="0" err="1"/>
              <a:t>i</a:t>
            </a:r>
            <a:r>
              <a:rPr lang="en-US" sz="3400" dirty="0"/>
              <a:t> </a:t>
            </a:r>
            <a:r>
              <a:rPr lang="en-US" sz="3400" dirty="0" err="1"/>
              <a:t>drugim</a:t>
            </a:r>
            <a:r>
              <a:rPr lang="en-US" sz="3400" dirty="0"/>
              <a:t> </a:t>
            </a:r>
            <a:r>
              <a:rPr lang="en-US" sz="3400" dirty="0" err="1"/>
              <a:t>otvaranjima</a:t>
            </a:r>
            <a:r>
              <a:rPr lang="en-US" sz="3400" dirty="0"/>
              <a:t>. </a:t>
            </a:r>
            <a:r>
              <a:rPr lang="en-US" sz="3400" dirty="0" err="1"/>
              <a:t>Pozicije</a:t>
            </a:r>
            <a:r>
              <a:rPr lang="en-US" sz="3400" dirty="0"/>
              <a:t> </a:t>
            </a:r>
            <a:r>
              <a:rPr lang="en-US" sz="3400" dirty="0" err="1"/>
              <a:t>sa</a:t>
            </a:r>
            <a:r>
              <a:rPr lang="en-US" sz="3400" dirty="0"/>
              <a:t> </a:t>
            </a:r>
            <a:r>
              <a:rPr lang="en-US" sz="3400" dirty="0" err="1" smtClean="0"/>
              <a:t>pješačkim</a:t>
            </a:r>
            <a:r>
              <a:rPr lang="en-US" sz="3400" dirty="0" smtClean="0"/>
              <a:t> </a:t>
            </a:r>
            <a:r>
              <a:rPr lang="en-US" sz="3400" dirty="0" err="1"/>
              <a:t>lancem</a:t>
            </a:r>
            <a:r>
              <a:rPr lang="en-US" sz="3400" dirty="0"/>
              <a:t> </a:t>
            </a:r>
            <a:r>
              <a:rPr lang="en-US" sz="3400" dirty="0" err="1"/>
              <a:t>prvo</a:t>
            </a:r>
            <a:r>
              <a:rPr lang="en-US" sz="3400" dirty="0"/>
              <a:t> je </a:t>
            </a:r>
            <a:r>
              <a:rPr lang="en-US" sz="3400" dirty="0" err="1"/>
              <a:t>analizirao</a:t>
            </a:r>
            <a:r>
              <a:rPr lang="en-US" sz="3400" dirty="0"/>
              <a:t> </a:t>
            </a:r>
            <a:r>
              <a:rPr lang="en-US" sz="3400" dirty="0" err="1"/>
              <a:t>Nimcovic</a:t>
            </a:r>
            <a:r>
              <a:rPr lang="en-US" sz="3400" dirty="0"/>
              <a:t> u </a:t>
            </a:r>
            <a:r>
              <a:rPr lang="en-US" sz="3400" dirty="0" err="1"/>
              <a:t>knjizi</a:t>
            </a:r>
            <a:r>
              <a:rPr lang="en-US" sz="3400" dirty="0"/>
              <a:t> "</a:t>
            </a:r>
            <a:r>
              <a:rPr lang="en-US" sz="3400" dirty="0" err="1"/>
              <a:t>Moj</a:t>
            </a:r>
            <a:r>
              <a:rPr lang="en-US" sz="3400" dirty="0"/>
              <a:t> </a:t>
            </a:r>
            <a:r>
              <a:rPr lang="en-US" sz="3400" dirty="0" err="1"/>
              <a:t>sistem</a:t>
            </a:r>
            <a:r>
              <a:rPr lang="en-US" sz="3400" dirty="0"/>
              <a:t>".</a:t>
            </a:r>
          </a:p>
          <a:p>
            <a:pPr marL="0" indent="0">
              <a:buNone/>
            </a:pPr>
            <a:r>
              <a:rPr lang="en-US" b="1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860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PJEŠAČKI </a:t>
            </a:r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LANAC</a:t>
            </a:r>
            <a:r>
              <a:rPr lang="sr-Latn-R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sr-Latn-R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r-Latn-R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sr-Latn-R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sr-Latn-R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6855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4200" b="1" dirty="0"/>
              <a:t> </a:t>
            </a:r>
          </a:p>
          <a:p>
            <a:pPr marL="0" indent="0">
              <a:buNone/>
            </a:pPr>
            <a:r>
              <a:rPr lang="en-US" sz="4200" b="1" dirty="0"/>
              <a:t>METODE IGRE</a:t>
            </a:r>
            <a:br>
              <a:rPr lang="en-US" sz="4200" b="1" dirty="0"/>
            </a:br>
            <a:r>
              <a:rPr lang="en-US" sz="4200" b="1" dirty="0"/>
              <a:t/>
            </a:r>
            <a:br>
              <a:rPr lang="en-US" sz="4200" b="1" dirty="0"/>
            </a:br>
            <a:r>
              <a:rPr lang="en-US" sz="4200" dirty="0"/>
              <a:t>1. </a:t>
            </a:r>
            <a:r>
              <a:rPr lang="en-US" sz="4200" b="1" dirty="0" err="1"/>
              <a:t>Napad</a:t>
            </a:r>
            <a:r>
              <a:rPr lang="en-US" sz="4200" b="1" dirty="0"/>
              <a:t> </a:t>
            </a:r>
            <a:r>
              <a:rPr lang="en-US" sz="4200" b="1" dirty="0" err="1"/>
              <a:t>figurama</a:t>
            </a:r>
            <a:r>
              <a:rPr lang="en-US" sz="4200" b="1" dirty="0"/>
              <a:t> </a:t>
            </a:r>
            <a:r>
              <a:rPr lang="en-US" sz="4200" b="1" dirty="0" err="1"/>
              <a:t>na</a:t>
            </a:r>
            <a:r>
              <a:rPr lang="en-US" sz="4200" b="1" dirty="0"/>
              <a:t> </a:t>
            </a:r>
            <a:r>
              <a:rPr lang="en-US" sz="4200" b="1" dirty="0" err="1"/>
              <a:t>posljednjeg</a:t>
            </a:r>
            <a:r>
              <a:rPr lang="en-US" sz="4200" b="1" dirty="0"/>
              <a:t> </a:t>
            </a:r>
            <a:r>
              <a:rPr lang="en-US" sz="4200" b="1" dirty="0" err="1" smtClean="0"/>
              <a:t>pješaka</a:t>
            </a:r>
            <a:r>
              <a:rPr lang="en-US" sz="4200" b="1" dirty="0" smtClean="0"/>
              <a:t> </a:t>
            </a:r>
            <a:r>
              <a:rPr lang="en-US" sz="4200" b="1" dirty="0"/>
              <a:t>u </a:t>
            </a:r>
            <a:r>
              <a:rPr lang="en-US" sz="4200" b="1" dirty="0" err="1"/>
              <a:t>lancu</a:t>
            </a:r>
            <a:r>
              <a:rPr lang="en-US" sz="4200" b="1" dirty="0"/>
              <a:t> </a:t>
            </a:r>
            <a:r>
              <a:rPr lang="en-US" sz="4200" dirty="0"/>
              <a:t>(</a:t>
            </a:r>
            <a:r>
              <a:rPr lang="en-US" sz="4200" dirty="0" err="1"/>
              <a:t>dakle</a:t>
            </a:r>
            <a:r>
              <a:rPr lang="en-US" sz="4200" dirty="0"/>
              <a:t> </a:t>
            </a:r>
            <a:r>
              <a:rPr lang="en-US" sz="4200" dirty="0" err="1"/>
              <a:t>na</a:t>
            </a:r>
            <a:r>
              <a:rPr lang="en-US" sz="4200" dirty="0"/>
              <a:t> </a:t>
            </a:r>
            <a:r>
              <a:rPr lang="en-US" sz="4200" dirty="0" err="1"/>
              <a:t>osnovu</a:t>
            </a:r>
            <a:r>
              <a:rPr lang="en-US" sz="4200" dirty="0"/>
              <a:t> </a:t>
            </a:r>
            <a:r>
              <a:rPr lang="en-US" sz="4200" dirty="0" err="1"/>
              <a:t>lanca</a:t>
            </a:r>
            <a:r>
              <a:rPr lang="en-US" sz="4200" dirty="0"/>
              <a:t>). Time se </a:t>
            </a:r>
            <a:r>
              <a:rPr lang="en-US" sz="4200" dirty="0" err="1" smtClean="0"/>
              <a:t>posti</a:t>
            </a:r>
            <a:r>
              <a:rPr lang="sr-Latn-RS" sz="4200" dirty="0" smtClean="0"/>
              <a:t>ž</a:t>
            </a:r>
            <a:r>
              <a:rPr lang="en-US" sz="4200" dirty="0" smtClean="0"/>
              <a:t>e </a:t>
            </a:r>
            <a:r>
              <a:rPr lang="en-US" sz="4200" dirty="0" err="1"/>
              <a:t>ili</a:t>
            </a:r>
            <a:r>
              <a:rPr lang="en-US" sz="4200" dirty="0"/>
              <a:t> </a:t>
            </a:r>
            <a:r>
              <a:rPr lang="en-US" sz="4200" dirty="0" err="1"/>
              <a:t>njegovo</a:t>
            </a:r>
            <a:r>
              <a:rPr lang="en-US" sz="4200" dirty="0"/>
              <a:t> </a:t>
            </a:r>
            <a:r>
              <a:rPr lang="en-US" sz="4200" dirty="0" err="1"/>
              <a:t>osvajanje</a:t>
            </a:r>
            <a:r>
              <a:rPr lang="en-US" sz="4200" dirty="0"/>
              <a:t> </a:t>
            </a:r>
            <a:r>
              <a:rPr lang="en-US" sz="4200" dirty="0" err="1"/>
              <a:t>ili</a:t>
            </a:r>
            <a:r>
              <a:rPr lang="en-US" sz="4200" dirty="0"/>
              <a:t> </a:t>
            </a:r>
            <a:r>
              <a:rPr lang="en-US" sz="4200" dirty="0" err="1"/>
              <a:t>vezuje</a:t>
            </a:r>
            <a:r>
              <a:rPr lang="en-US" sz="4200" dirty="0"/>
              <a:t> figure </a:t>
            </a:r>
            <a:r>
              <a:rPr lang="en-US" sz="4200" dirty="0" err="1"/>
              <a:t>protivnika</a:t>
            </a:r>
            <a:r>
              <a:rPr lang="en-US" sz="4200" dirty="0"/>
              <a:t> </a:t>
            </a:r>
            <a:r>
              <a:rPr lang="en-US" sz="4200" dirty="0" err="1"/>
              <a:t>za</a:t>
            </a:r>
            <a:r>
              <a:rPr lang="en-US" sz="4200" dirty="0"/>
              <a:t> </a:t>
            </a:r>
            <a:r>
              <a:rPr lang="en-US" sz="4200" dirty="0" err="1"/>
              <a:t>njegovu</a:t>
            </a:r>
            <a:r>
              <a:rPr lang="en-US" sz="4200" dirty="0"/>
              <a:t> </a:t>
            </a:r>
            <a:r>
              <a:rPr lang="en-US" sz="4200" dirty="0" err="1"/>
              <a:t>odbranu</a:t>
            </a:r>
            <a:r>
              <a:rPr lang="en-US" sz="4200" dirty="0"/>
              <a:t>.</a:t>
            </a:r>
            <a:br>
              <a:rPr lang="en-US" sz="4200" dirty="0"/>
            </a:br>
            <a:r>
              <a:rPr lang="en-US" sz="4200" dirty="0"/>
              <a:t>2. "</a:t>
            </a:r>
            <a:r>
              <a:rPr lang="en-US" sz="4200" dirty="0" err="1"/>
              <a:t>Miniranje</a:t>
            </a:r>
            <a:r>
              <a:rPr lang="en-US" sz="4200" dirty="0"/>
              <a:t>" </a:t>
            </a:r>
            <a:r>
              <a:rPr lang="en-US" sz="4200" dirty="0" err="1" smtClean="0"/>
              <a:t>po</a:t>
            </a:r>
            <a:r>
              <a:rPr lang="sr-Latn-RS" sz="4200" dirty="0" smtClean="0"/>
              <a:t>č</a:t>
            </a:r>
            <a:r>
              <a:rPr lang="en-US" sz="4200" dirty="0" err="1" smtClean="0"/>
              <a:t>etnog</a:t>
            </a:r>
            <a:r>
              <a:rPr lang="en-US" sz="4200" dirty="0" smtClean="0"/>
              <a:t> </a:t>
            </a:r>
            <a:r>
              <a:rPr lang="en-US" sz="4200" dirty="0" err="1" smtClean="0"/>
              <a:t>pješaka</a:t>
            </a:r>
            <a:r>
              <a:rPr lang="en-US" sz="4200" dirty="0" smtClean="0"/>
              <a:t> </a:t>
            </a:r>
            <a:r>
              <a:rPr lang="en-US" sz="4200" dirty="0"/>
              <a:t>u </a:t>
            </a:r>
            <a:r>
              <a:rPr lang="en-US" sz="4200" dirty="0" err="1"/>
              <a:t>lancu</a:t>
            </a:r>
            <a:r>
              <a:rPr lang="en-US" sz="4200" dirty="0"/>
              <a:t>, </a:t>
            </a:r>
            <a:r>
              <a:rPr lang="en-US" sz="4200" b="1" dirty="0" err="1"/>
              <a:t>napadom</a:t>
            </a:r>
            <a:r>
              <a:rPr lang="en-US" sz="4200" b="1" dirty="0"/>
              <a:t> </a:t>
            </a:r>
            <a:r>
              <a:rPr lang="en-US" sz="4200" b="1" dirty="0" err="1" smtClean="0"/>
              <a:t>pješaka</a:t>
            </a:r>
            <a:r>
              <a:rPr lang="en-US" sz="4200" dirty="0"/>
              <a:t>. </a:t>
            </a:r>
            <a:r>
              <a:rPr lang="en-US" sz="4200" dirty="0" err="1"/>
              <a:t>Eliminacijom</a:t>
            </a:r>
            <a:r>
              <a:rPr lang="en-US" sz="4200" dirty="0"/>
              <a:t> tog </a:t>
            </a:r>
            <a:r>
              <a:rPr lang="en-US" sz="4200" dirty="0" err="1" smtClean="0"/>
              <a:t>pješaka</a:t>
            </a:r>
            <a:r>
              <a:rPr lang="en-US" sz="4200" dirty="0"/>
              <a:t>, </a:t>
            </a:r>
            <a:r>
              <a:rPr lang="en-US" sz="4200" dirty="0" err="1"/>
              <a:t>osnove</a:t>
            </a:r>
            <a:r>
              <a:rPr lang="en-US" sz="4200" dirty="0"/>
              <a:t> </a:t>
            </a:r>
            <a:r>
              <a:rPr lang="en-US" sz="4200" dirty="0" err="1"/>
              <a:t>lanca</a:t>
            </a:r>
            <a:r>
              <a:rPr lang="en-US" sz="4200" dirty="0"/>
              <a:t>, </a:t>
            </a:r>
            <a:r>
              <a:rPr lang="en-US" sz="4200" dirty="0" err="1"/>
              <a:t>cijeli</a:t>
            </a:r>
            <a:r>
              <a:rPr lang="en-US" sz="4200" dirty="0"/>
              <a:t> </a:t>
            </a:r>
            <a:r>
              <a:rPr lang="en-US" sz="4200" dirty="0" err="1"/>
              <a:t>lanac</a:t>
            </a:r>
            <a:r>
              <a:rPr lang="en-US" sz="4200" dirty="0"/>
              <a:t> se </a:t>
            </a:r>
            <a:r>
              <a:rPr lang="en-US" sz="4200" dirty="0" err="1"/>
              <a:t>slabi</a:t>
            </a:r>
            <a:r>
              <a:rPr lang="en-US" sz="4200" dirty="0"/>
              <a:t>.</a:t>
            </a:r>
            <a:br>
              <a:rPr lang="en-US" sz="4200" dirty="0"/>
            </a:br>
            <a:r>
              <a:rPr lang="en-US" sz="4200" dirty="0"/>
              <a:t>3. </a:t>
            </a:r>
            <a:r>
              <a:rPr lang="en-US" sz="4200" dirty="0" err="1"/>
              <a:t>Ako</a:t>
            </a:r>
            <a:r>
              <a:rPr lang="en-US" sz="4200" dirty="0"/>
              <a:t> je </a:t>
            </a:r>
            <a:r>
              <a:rPr lang="en-US" sz="4200" dirty="0" err="1"/>
              <a:t>pokretan</a:t>
            </a:r>
            <a:r>
              <a:rPr lang="en-US" sz="4200" dirty="0"/>
              <a:t> </a:t>
            </a:r>
            <a:r>
              <a:rPr lang="en-US" sz="4200" dirty="0" err="1"/>
              <a:t>posljednji</a:t>
            </a:r>
            <a:r>
              <a:rPr lang="en-US" sz="4200" dirty="0"/>
              <a:t> </a:t>
            </a:r>
            <a:r>
              <a:rPr lang="en-US" sz="4200" dirty="0" err="1" smtClean="0"/>
              <a:t>pješak</a:t>
            </a:r>
            <a:r>
              <a:rPr lang="en-US" sz="4200" dirty="0" smtClean="0"/>
              <a:t> </a:t>
            </a:r>
            <a:r>
              <a:rPr lang="en-US" sz="4200" dirty="0"/>
              <a:t>u </a:t>
            </a:r>
            <a:r>
              <a:rPr lang="en-US" sz="4200" dirty="0" err="1"/>
              <a:t>lancu</a:t>
            </a:r>
            <a:r>
              <a:rPr lang="en-US" sz="4200" dirty="0"/>
              <a:t> </a:t>
            </a:r>
            <a:r>
              <a:rPr lang="en-US" sz="4200" dirty="0" err="1" smtClean="0"/>
              <a:t>mogu</a:t>
            </a:r>
            <a:r>
              <a:rPr lang="sr-Latn-RS" sz="4200" dirty="0" smtClean="0"/>
              <a:t>ć</a:t>
            </a:r>
            <a:r>
              <a:rPr lang="en-US" sz="4200" dirty="0" smtClean="0"/>
              <a:t>e </a:t>
            </a:r>
            <a:r>
              <a:rPr lang="en-US" sz="4200" dirty="0"/>
              <a:t>je </a:t>
            </a:r>
            <a:r>
              <a:rPr lang="en-US" sz="4200" dirty="0" err="1"/>
              <a:t>izvesti</a:t>
            </a:r>
            <a:r>
              <a:rPr lang="en-US" sz="4200" dirty="0"/>
              <a:t> </a:t>
            </a:r>
            <a:r>
              <a:rPr lang="en-US" sz="4200" dirty="0" err="1" smtClean="0"/>
              <a:t>poku</a:t>
            </a:r>
            <a:r>
              <a:rPr lang="sr-Latn-RS" sz="4200" dirty="0" smtClean="0"/>
              <a:t>š</a:t>
            </a:r>
            <a:r>
              <a:rPr lang="en-US" sz="4200" dirty="0" err="1" smtClean="0"/>
              <a:t>aj</a:t>
            </a:r>
            <a:r>
              <a:rPr lang="en-US" sz="4200" dirty="0" smtClean="0"/>
              <a:t> </a:t>
            </a:r>
            <a:r>
              <a:rPr lang="en-US" sz="4200" b="1" dirty="0" err="1"/>
              <a:t>razdvajanja</a:t>
            </a:r>
            <a:r>
              <a:rPr lang="en-US" sz="4200" b="1" dirty="0"/>
              <a:t> </a:t>
            </a:r>
            <a:r>
              <a:rPr lang="en-US" sz="4200" b="1" dirty="0" err="1" smtClean="0"/>
              <a:t>pješak</a:t>
            </a:r>
            <a:r>
              <a:rPr lang="en-US" sz="4200" b="1" dirty="0" smtClean="0"/>
              <a:t> </a:t>
            </a:r>
            <a:r>
              <a:rPr lang="en-US" sz="4200" b="1" dirty="0"/>
              <a:t>u </a:t>
            </a:r>
            <a:r>
              <a:rPr lang="en-US" sz="4200" b="1" dirty="0" err="1"/>
              <a:t>lancu</a:t>
            </a:r>
            <a:r>
              <a:rPr lang="en-US" sz="4200" dirty="0"/>
              <a:t>. </a:t>
            </a:r>
            <a:r>
              <a:rPr lang="en-US" sz="4200" dirty="0" err="1"/>
              <a:t>npr</a:t>
            </a:r>
            <a:r>
              <a:rPr lang="en-US" sz="4200" dirty="0"/>
              <a:t>. </a:t>
            </a:r>
            <a:r>
              <a:rPr lang="en-US" sz="4200" dirty="0" err="1"/>
              <a:t>ako</a:t>
            </a:r>
            <a:r>
              <a:rPr lang="en-US" sz="4200" dirty="0"/>
              <a:t> </a:t>
            </a:r>
            <a:r>
              <a:rPr lang="en-US" sz="4200" dirty="0" err="1"/>
              <a:t>su</a:t>
            </a:r>
            <a:r>
              <a:rPr lang="en-US" sz="4200" dirty="0"/>
              <a:t> </a:t>
            </a:r>
            <a:r>
              <a:rPr lang="en-US" sz="4200" dirty="0" err="1" smtClean="0"/>
              <a:t>pješa</a:t>
            </a:r>
            <a:r>
              <a:rPr lang="sr-Latn-RS" sz="4200" dirty="0" smtClean="0"/>
              <a:t>c</a:t>
            </a:r>
            <a:r>
              <a:rPr lang="en-US" sz="4200" dirty="0" err="1" smtClean="0"/>
              <a:t>i</a:t>
            </a:r>
            <a:r>
              <a:rPr lang="en-US" sz="4200" dirty="0" smtClean="0"/>
              <a:t> </a:t>
            </a:r>
            <a:r>
              <a:rPr lang="en-US" sz="4200" dirty="0" err="1"/>
              <a:t>bijelog</a:t>
            </a:r>
            <a:r>
              <a:rPr lang="en-US" sz="4200" dirty="0"/>
              <a:t> a3,b4,c3 a </a:t>
            </a:r>
            <a:r>
              <a:rPr lang="en-US" sz="4200" dirty="0" err="1"/>
              <a:t>crnog</a:t>
            </a:r>
            <a:r>
              <a:rPr lang="en-US" sz="4200" dirty="0"/>
              <a:t> a4,b5,c6-tada </a:t>
            </a:r>
            <a:r>
              <a:rPr lang="en-US" sz="4200" dirty="0" err="1"/>
              <a:t>bijeli</a:t>
            </a:r>
            <a:r>
              <a:rPr lang="en-US" sz="4200" dirty="0"/>
              <a:t> </a:t>
            </a:r>
            <a:r>
              <a:rPr lang="en-US" sz="4200" dirty="0" err="1" smtClean="0"/>
              <a:t>mo</a:t>
            </a:r>
            <a:r>
              <a:rPr lang="sr-Latn-RS" sz="4200" dirty="0" smtClean="0"/>
              <a:t>ž</a:t>
            </a:r>
            <a:r>
              <a:rPr lang="en-US" sz="4200" dirty="0" smtClean="0"/>
              <a:t>e </a:t>
            </a:r>
            <a:r>
              <a:rPr lang="en-US" sz="4200" dirty="0" err="1"/>
              <a:t>potezom</a:t>
            </a:r>
            <a:r>
              <a:rPr lang="en-US" sz="4200" dirty="0"/>
              <a:t> c4 </a:t>
            </a:r>
            <a:r>
              <a:rPr lang="en-US" sz="4200" dirty="0" err="1"/>
              <a:t>napasti</a:t>
            </a:r>
            <a:r>
              <a:rPr lang="en-US" sz="4200" dirty="0"/>
              <a:t> </a:t>
            </a:r>
            <a:r>
              <a:rPr lang="en-US" sz="4200" dirty="0" err="1" smtClean="0"/>
              <a:t>protivni</a:t>
            </a:r>
            <a:r>
              <a:rPr lang="sr-Latn-RS" sz="4200" dirty="0" smtClean="0"/>
              <a:t>č</a:t>
            </a:r>
            <a:r>
              <a:rPr lang="en-US" sz="4200" dirty="0" err="1" smtClean="0"/>
              <a:t>ki</a:t>
            </a:r>
            <a:r>
              <a:rPr lang="en-US" sz="4200" dirty="0" smtClean="0"/>
              <a:t> </a:t>
            </a:r>
            <a:r>
              <a:rPr lang="en-US" sz="4200" dirty="0" err="1" smtClean="0"/>
              <a:t>pješački</a:t>
            </a:r>
            <a:r>
              <a:rPr lang="en-US" sz="4200" dirty="0" smtClean="0"/>
              <a:t> </a:t>
            </a:r>
            <a:r>
              <a:rPr lang="en-US" sz="4200" dirty="0" err="1"/>
              <a:t>lanac</a:t>
            </a:r>
            <a:r>
              <a:rPr lang="en-US" sz="4200" dirty="0"/>
              <a:t>. Tada se </a:t>
            </a:r>
            <a:r>
              <a:rPr lang="en-US" sz="4200" dirty="0" err="1" smtClean="0"/>
              <a:t>naj</a:t>
            </a:r>
            <a:r>
              <a:rPr lang="sr-Latn-RS" sz="4200" dirty="0" smtClean="0"/>
              <a:t>č</a:t>
            </a:r>
            <a:r>
              <a:rPr lang="en-US" sz="4200" dirty="0" smtClean="0"/>
              <a:t>e</a:t>
            </a:r>
            <a:r>
              <a:rPr lang="sr-Latn-RS" sz="4200" dirty="0" smtClean="0"/>
              <a:t>šć</a:t>
            </a:r>
            <a:r>
              <a:rPr lang="en-US" sz="4200" dirty="0" smtClean="0"/>
              <a:t>e </a:t>
            </a:r>
            <a:r>
              <a:rPr lang="en-US" sz="4200" dirty="0" err="1" smtClean="0"/>
              <a:t>pješački</a:t>
            </a:r>
            <a:r>
              <a:rPr lang="en-US" sz="4200" dirty="0" smtClean="0"/>
              <a:t> </a:t>
            </a:r>
            <a:r>
              <a:rPr lang="en-US" sz="4200" dirty="0" err="1"/>
              <a:t>lanac</a:t>
            </a:r>
            <a:r>
              <a:rPr lang="en-US" sz="4200" dirty="0"/>
              <a:t> </a:t>
            </a:r>
            <a:r>
              <a:rPr lang="en-US" sz="4200" dirty="0" err="1" smtClean="0"/>
              <a:t>skra</a:t>
            </a:r>
            <a:r>
              <a:rPr lang="sr-Latn-RS" sz="4200" dirty="0" smtClean="0"/>
              <a:t>ć</a:t>
            </a:r>
            <a:r>
              <a:rPr lang="en-US" sz="4200" dirty="0" err="1" smtClean="0"/>
              <a:t>uje</a:t>
            </a:r>
            <a:r>
              <a:rPr lang="sr-Latn-RS" sz="4200" dirty="0" smtClean="0"/>
              <a:t>,</a:t>
            </a:r>
            <a:r>
              <a:rPr lang="en-US" sz="4200" dirty="0" smtClean="0"/>
              <a:t> </a:t>
            </a:r>
            <a:r>
              <a:rPr lang="en-US" sz="4200" dirty="0"/>
              <a:t>a </a:t>
            </a:r>
            <a:r>
              <a:rPr lang="en-US" sz="4200" dirty="0" err="1" smtClean="0"/>
              <a:t>pove</a:t>
            </a:r>
            <a:r>
              <a:rPr lang="sr-Latn-RS" sz="4200" dirty="0" smtClean="0"/>
              <a:t>ć</a:t>
            </a:r>
            <a:r>
              <a:rPr lang="en-US" sz="4200" dirty="0" err="1" smtClean="0"/>
              <a:t>ava</a:t>
            </a:r>
            <a:r>
              <a:rPr lang="en-US" sz="4200" dirty="0" smtClean="0"/>
              <a:t> </a:t>
            </a:r>
            <a:r>
              <a:rPr lang="en-US" sz="4200" dirty="0" err="1"/>
              <a:t>manevarski</a:t>
            </a:r>
            <a:r>
              <a:rPr lang="en-US" sz="4200" dirty="0"/>
              <a:t> </a:t>
            </a:r>
            <a:r>
              <a:rPr lang="en-US" sz="4200" dirty="0" err="1"/>
              <a:t>prostor</a:t>
            </a:r>
            <a:r>
              <a:rPr lang="en-US" sz="4200" dirty="0"/>
              <a:t> </a:t>
            </a:r>
            <a:r>
              <a:rPr lang="en-US" sz="4200" dirty="0" err="1"/>
              <a:t>za</a:t>
            </a:r>
            <a:r>
              <a:rPr lang="en-US" sz="4200" dirty="0"/>
              <a:t> figure </a:t>
            </a:r>
            <a:r>
              <a:rPr lang="en-US" sz="4200" dirty="0" err="1"/>
              <a:t>obe</a:t>
            </a:r>
            <a:r>
              <a:rPr lang="en-US" sz="4200" dirty="0"/>
              <a:t> </a:t>
            </a:r>
            <a:r>
              <a:rPr lang="en-US" sz="4200" dirty="0" err="1"/>
              <a:t>strane</a:t>
            </a:r>
            <a:r>
              <a:rPr lang="en-US" sz="4200" dirty="0"/>
              <a:t>.</a:t>
            </a:r>
            <a:br>
              <a:rPr lang="en-US" sz="4200" dirty="0"/>
            </a:br>
            <a:r>
              <a:rPr lang="en-US" sz="4200" b="1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7265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PJEŠAČKI </a:t>
            </a:r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LANAC</a:t>
            </a:r>
            <a:r>
              <a:rPr lang="sr-Latn-R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sr-Latn-R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r-Latn-R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sr-Latn-R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sr-Latn-R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68552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4200" dirty="0" smtClean="0"/>
              <a:t>4</a:t>
            </a:r>
            <a:r>
              <a:rPr lang="en-US" sz="4200" dirty="0"/>
              <a:t>. </a:t>
            </a:r>
            <a:r>
              <a:rPr lang="en-US" sz="4200" dirty="0" err="1"/>
              <a:t>Pritisak</a:t>
            </a:r>
            <a:r>
              <a:rPr lang="en-US" sz="4200" dirty="0"/>
              <a:t> </a:t>
            </a:r>
            <a:r>
              <a:rPr lang="en-US" sz="4200" dirty="0" err="1"/>
              <a:t>na</a:t>
            </a:r>
            <a:r>
              <a:rPr lang="en-US" sz="4200" dirty="0"/>
              <a:t> </a:t>
            </a:r>
            <a:r>
              <a:rPr lang="en-US" sz="4200" dirty="0" err="1" smtClean="0"/>
              <a:t>pješački</a:t>
            </a:r>
            <a:r>
              <a:rPr lang="en-US" sz="4200" dirty="0" smtClean="0"/>
              <a:t> </a:t>
            </a:r>
            <a:r>
              <a:rPr lang="en-US" sz="4200" dirty="0" err="1"/>
              <a:t>lanac</a:t>
            </a:r>
            <a:r>
              <a:rPr lang="en-US" sz="4200" dirty="0"/>
              <a:t> </a:t>
            </a:r>
            <a:r>
              <a:rPr lang="en-US" sz="4200" dirty="0" err="1"/>
              <a:t>koji</a:t>
            </a:r>
            <a:r>
              <a:rPr lang="en-US" sz="4200" dirty="0"/>
              <a:t> </a:t>
            </a:r>
            <a:r>
              <a:rPr lang="en-US" sz="4200" dirty="0" err="1"/>
              <a:t>ce</a:t>
            </a:r>
            <a:r>
              <a:rPr lang="en-US" sz="4200" dirty="0"/>
              <a:t> </a:t>
            </a:r>
            <a:r>
              <a:rPr lang="en-US" sz="4200" dirty="0" err="1"/>
              <a:t>dovesti</a:t>
            </a:r>
            <a:r>
              <a:rPr lang="en-US" sz="4200" dirty="0"/>
              <a:t> do </a:t>
            </a:r>
            <a:r>
              <a:rPr lang="en-US" sz="4200" b="1" dirty="0" err="1"/>
              <a:t>pucanja</a:t>
            </a:r>
            <a:r>
              <a:rPr lang="en-US" sz="4200" b="1" dirty="0"/>
              <a:t> </a:t>
            </a:r>
            <a:r>
              <a:rPr lang="en-US" sz="4200" b="1" dirty="0" err="1"/>
              <a:t>lanca</a:t>
            </a:r>
            <a:r>
              <a:rPr lang="en-US" sz="4200" dirty="0"/>
              <a:t>. </a:t>
            </a:r>
            <a:r>
              <a:rPr lang="en-US" sz="4200" dirty="0" err="1"/>
              <a:t>Primjer</a:t>
            </a:r>
            <a:r>
              <a:rPr lang="en-US" sz="4200" dirty="0"/>
              <a:t> je </a:t>
            </a:r>
            <a:r>
              <a:rPr lang="en-US" sz="4200" dirty="0" err="1"/>
              <a:t>ovaj</a:t>
            </a:r>
            <a:r>
              <a:rPr lang="en-US" sz="4200" dirty="0"/>
              <a:t>: </a:t>
            </a:r>
            <a:r>
              <a:rPr lang="en-US" sz="4200" dirty="0" err="1" smtClean="0"/>
              <a:t>pješa</a:t>
            </a:r>
            <a:r>
              <a:rPr lang="sr-Latn-RS" sz="4200" dirty="0" smtClean="0"/>
              <a:t>c</a:t>
            </a:r>
            <a:r>
              <a:rPr lang="en-US" sz="4200" dirty="0" err="1" smtClean="0"/>
              <a:t>i</a:t>
            </a:r>
            <a:r>
              <a:rPr lang="en-US" sz="4200" dirty="0" smtClean="0"/>
              <a:t> </a:t>
            </a:r>
            <a:r>
              <a:rPr lang="en-US" sz="4200" dirty="0" err="1"/>
              <a:t>bijelog</a:t>
            </a:r>
            <a:r>
              <a:rPr lang="en-US" sz="4200" dirty="0"/>
              <a:t> a3,b4,c3 </a:t>
            </a:r>
            <a:r>
              <a:rPr lang="en-US" sz="4200" dirty="0" err="1"/>
              <a:t>i</a:t>
            </a:r>
            <a:r>
              <a:rPr lang="en-US" sz="4200" dirty="0"/>
              <a:t> </a:t>
            </a:r>
            <a:r>
              <a:rPr lang="en-US" sz="4200" dirty="0" err="1"/>
              <a:t>lovac</a:t>
            </a:r>
            <a:r>
              <a:rPr lang="en-US" sz="4200" dirty="0"/>
              <a:t> </a:t>
            </a:r>
            <a:r>
              <a:rPr lang="en-US" sz="4200" dirty="0" err="1"/>
              <a:t>na</a:t>
            </a:r>
            <a:r>
              <a:rPr lang="en-US" sz="4200" dirty="0"/>
              <a:t> d3 a </a:t>
            </a:r>
            <a:r>
              <a:rPr lang="en-US" sz="4200" dirty="0" err="1" smtClean="0"/>
              <a:t>pješa</a:t>
            </a:r>
            <a:r>
              <a:rPr lang="sr-Latn-RS" sz="4200" dirty="0" smtClean="0"/>
              <a:t>c</a:t>
            </a:r>
            <a:r>
              <a:rPr lang="en-US" sz="4200" dirty="0" err="1" smtClean="0"/>
              <a:t>i</a:t>
            </a:r>
            <a:r>
              <a:rPr lang="en-US" sz="4200" dirty="0" smtClean="0"/>
              <a:t> </a:t>
            </a:r>
            <a:r>
              <a:rPr lang="en-US" sz="4200" dirty="0" err="1"/>
              <a:t>crnog</a:t>
            </a:r>
            <a:r>
              <a:rPr lang="en-US" sz="4200" dirty="0"/>
              <a:t> a4,b5,c6. </a:t>
            </a:r>
            <a:r>
              <a:rPr lang="en-US" sz="4200" dirty="0" err="1"/>
              <a:t>Bijeli</a:t>
            </a:r>
            <a:r>
              <a:rPr lang="en-US" sz="4200" dirty="0"/>
              <a:t> </a:t>
            </a:r>
            <a:r>
              <a:rPr lang="en-US" sz="4200" dirty="0" err="1"/>
              <a:t>igra</a:t>
            </a:r>
            <a:r>
              <a:rPr lang="en-US" sz="4200" dirty="0"/>
              <a:t> c3-c4 </a:t>
            </a:r>
            <a:r>
              <a:rPr lang="en-US" sz="4200" dirty="0" err="1"/>
              <a:t>i</a:t>
            </a:r>
            <a:r>
              <a:rPr lang="en-US" sz="4200" dirty="0"/>
              <a:t> </a:t>
            </a:r>
            <a:r>
              <a:rPr lang="en-US" sz="4200" dirty="0" err="1"/>
              <a:t>prisiljava</a:t>
            </a:r>
            <a:r>
              <a:rPr lang="en-US" sz="4200" dirty="0"/>
              <a:t> </a:t>
            </a:r>
            <a:r>
              <a:rPr lang="en-US" sz="4200" dirty="0" err="1"/>
              <a:t>crnog</a:t>
            </a:r>
            <a:r>
              <a:rPr lang="en-US" sz="4200" dirty="0"/>
              <a:t> da </a:t>
            </a:r>
            <a:r>
              <a:rPr lang="en-US" sz="4200" dirty="0" err="1"/>
              <a:t>uzme</a:t>
            </a:r>
            <a:r>
              <a:rPr lang="en-US" sz="4200" dirty="0"/>
              <a:t> </a:t>
            </a:r>
            <a:r>
              <a:rPr lang="en-US" sz="4200" dirty="0" err="1"/>
              <a:t>na</a:t>
            </a:r>
            <a:r>
              <a:rPr lang="en-US" sz="4200" dirty="0"/>
              <a:t> c4, </a:t>
            </a:r>
            <a:r>
              <a:rPr lang="sr-Latn-RS" sz="4200" dirty="0" smtClean="0"/>
              <a:t>č</a:t>
            </a:r>
            <a:r>
              <a:rPr lang="en-US" sz="4200" dirty="0" err="1" smtClean="0"/>
              <a:t>ime</a:t>
            </a:r>
            <a:r>
              <a:rPr lang="en-US" sz="4200" dirty="0" smtClean="0"/>
              <a:t> </a:t>
            </a:r>
            <a:r>
              <a:rPr lang="en-US" sz="4200" dirty="0" err="1" smtClean="0"/>
              <a:t>pješački</a:t>
            </a:r>
            <a:r>
              <a:rPr lang="en-US" sz="4200" dirty="0" smtClean="0"/>
              <a:t> </a:t>
            </a:r>
            <a:r>
              <a:rPr lang="en-US" sz="4200" dirty="0" err="1"/>
              <a:t>lanac</a:t>
            </a:r>
            <a:r>
              <a:rPr lang="en-US" sz="4200" dirty="0"/>
              <a:t> </a:t>
            </a:r>
            <a:r>
              <a:rPr lang="en-US" sz="4200" dirty="0" err="1"/>
              <a:t>crnog</a:t>
            </a:r>
            <a:r>
              <a:rPr lang="en-US" sz="4200" dirty="0"/>
              <a:t> </a:t>
            </a:r>
            <a:r>
              <a:rPr lang="en-US" sz="4200" dirty="0" err="1"/>
              <a:t>puca</a:t>
            </a:r>
            <a:r>
              <a:rPr lang="en-US" sz="4200" dirty="0"/>
              <a:t>. Kao </a:t>
            </a:r>
            <a:r>
              <a:rPr lang="en-US" sz="4200" dirty="0" err="1"/>
              <a:t>posljedica</a:t>
            </a:r>
            <a:r>
              <a:rPr lang="en-US" sz="4200" dirty="0"/>
              <a:t> toga </a:t>
            </a:r>
            <a:r>
              <a:rPr lang="en-US" sz="4200" dirty="0" err="1"/>
              <a:t>nastaju</a:t>
            </a:r>
            <a:r>
              <a:rPr lang="en-US" sz="4200" dirty="0"/>
              <a:t> </a:t>
            </a:r>
            <a:r>
              <a:rPr lang="en-US" sz="4200" dirty="0" err="1"/>
              <a:t>na</a:t>
            </a:r>
            <a:r>
              <a:rPr lang="en-US" sz="4200" dirty="0"/>
              <a:t> </a:t>
            </a:r>
            <a:r>
              <a:rPr lang="en-US" sz="4200" dirty="0" err="1"/>
              <a:t>tabli</a:t>
            </a:r>
            <a:r>
              <a:rPr lang="en-US" sz="4200" dirty="0"/>
              <a:t> "</a:t>
            </a:r>
            <a:r>
              <a:rPr lang="en-US" sz="4200" dirty="0" err="1" smtClean="0"/>
              <a:t>pje</a:t>
            </a:r>
            <a:r>
              <a:rPr lang="sr-Latn-RS" sz="4200" dirty="0" smtClean="0"/>
              <a:t>š</a:t>
            </a:r>
            <a:r>
              <a:rPr lang="en-US" sz="4200" dirty="0" smtClean="0"/>
              <a:t>a</a:t>
            </a:r>
            <a:r>
              <a:rPr lang="sr-Latn-RS" sz="4200" dirty="0" smtClean="0"/>
              <a:t>č</a:t>
            </a:r>
            <a:r>
              <a:rPr lang="en-US" sz="4200" dirty="0" err="1" smtClean="0"/>
              <a:t>ka</a:t>
            </a:r>
            <a:r>
              <a:rPr lang="en-US" sz="4200" dirty="0" smtClean="0"/>
              <a:t> </a:t>
            </a:r>
            <a:r>
              <a:rPr lang="en-US" sz="4200" dirty="0" err="1"/>
              <a:t>ostrva</a:t>
            </a:r>
            <a:r>
              <a:rPr lang="en-US" sz="4200" dirty="0"/>
              <a:t>", </a:t>
            </a:r>
            <a:r>
              <a:rPr lang="en-US" sz="4200" dirty="0" err="1"/>
              <a:t>tj</a:t>
            </a:r>
            <a:r>
              <a:rPr lang="en-US" sz="4200" dirty="0"/>
              <a:t>. </a:t>
            </a:r>
            <a:r>
              <a:rPr lang="en-US" sz="4200" dirty="0" err="1"/>
              <a:t>usamljeni</a:t>
            </a:r>
            <a:r>
              <a:rPr lang="en-US" sz="4200" dirty="0"/>
              <a:t> </a:t>
            </a:r>
            <a:r>
              <a:rPr lang="en-US" sz="4200" dirty="0" err="1" smtClean="0"/>
              <a:t>pješa</a:t>
            </a:r>
            <a:r>
              <a:rPr lang="sr-Latn-RS" sz="4200" dirty="0" smtClean="0"/>
              <a:t>c</a:t>
            </a:r>
            <a:r>
              <a:rPr lang="en-US" sz="4200" dirty="0" err="1" smtClean="0"/>
              <a:t>i</a:t>
            </a:r>
            <a:r>
              <a:rPr lang="en-US" sz="4200" dirty="0"/>
              <a:t>, </a:t>
            </a:r>
            <a:r>
              <a:rPr lang="en-US" sz="4200" dirty="0" err="1"/>
              <a:t>koji</a:t>
            </a:r>
            <a:r>
              <a:rPr lang="en-US" sz="4200" dirty="0"/>
              <a:t> </a:t>
            </a:r>
            <a:r>
              <a:rPr lang="en-US" sz="4200" dirty="0" err="1"/>
              <a:t>su</a:t>
            </a:r>
            <a:r>
              <a:rPr lang="en-US" sz="4200" dirty="0"/>
              <a:t> lake mete </a:t>
            </a:r>
            <a:r>
              <a:rPr lang="en-US" sz="4200" dirty="0" err="1"/>
              <a:t>za</a:t>
            </a:r>
            <a:r>
              <a:rPr lang="en-US" sz="4200" dirty="0"/>
              <a:t> </a:t>
            </a:r>
            <a:r>
              <a:rPr lang="en-US" sz="4200" dirty="0" err="1"/>
              <a:t>napad</a:t>
            </a:r>
            <a:r>
              <a:rPr lang="en-US" sz="4200" dirty="0"/>
              <a:t>.</a:t>
            </a:r>
          </a:p>
          <a:p>
            <a:pPr marL="0" indent="0">
              <a:buNone/>
            </a:pPr>
            <a:r>
              <a:rPr lang="en-US" sz="4200" dirty="0"/>
              <a:t>5. </a:t>
            </a:r>
            <a:r>
              <a:rPr lang="en-US" sz="4200" b="1" dirty="0" err="1"/>
              <a:t>Prenos</a:t>
            </a:r>
            <a:r>
              <a:rPr lang="en-US" sz="4200" b="1" dirty="0"/>
              <a:t> </a:t>
            </a:r>
            <a:r>
              <a:rPr lang="en-US" sz="4200" b="1" dirty="0" err="1"/>
              <a:t>napada</a:t>
            </a:r>
            <a:r>
              <a:rPr lang="en-US" sz="4200" b="1" dirty="0"/>
              <a:t> </a:t>
            </a:r>
            <a:r>
              <a:rPr lang="en-US" sz="4200" b="1" dirty="0" err="1"/>
              <a:t>na</a:t>
            </a:r>
            <a:r>
              <a:rPr lang="en-US" sz="4200" b="1" dirty="0"/>
              <a:t> </a:t>
            </a:r>
            <a:r>
              <a:rPr lang="en-US" sz="4200" b="1" dirty="0" err="1"/>
              <a:t>bazu</a:t>
            </a:r>
            <a:r>
              <a:rPr lang="en-US" sz="4200" b="1" dirty="0"/>
              <a:t> </a:t>
            </a:r>
            <a:r>
              <a:rPr lang="en-US" sz="4200" dirty="0" err="1"/>
              <a:t>ili</a:t>
            </a:r>
            <a:r>
              <a:rPr lang="en-US" sz="4200" dirty="0"/>
              <a:t> </a:t>
            </a:r>
            <a:r>
              <a:rPr lang="en-US" sz="4200" dirty="0" err="1"/>
              <a:t>osnovu</a:t>
            </a:r>
            <a:r>
              <a:rPr lang="en-US" sz="4200" dirty="0"/>
              <a:t> </a:t>
            </a:r>
            <a:r>
              <a:rPr lang="en-US" sz="4200" dirty="0" err="1"/>
              <a:t>lanca</a:t>
            </a:r>
            <a:r>
              <a:rPr lang="en-US" sz="4200" dirty="0"/>
              <a:t>. U </a:t>
            </a:r>
            <a:r>
              <a:rPr lang="en-US" sz="4200" dirty="0" err="1"/>
              <a:t>situaciji</a:t>
            </a:r>
            <a:r>
              <a:rPr lang="en-US" sz="4200" dirty="0"/>
              <a:t> </a:t>
            </a:r>
            <a:r>
              <a:rPr lang="en-US" sz="4200" dirty="0" err="1"/>
              <a:t>kada</a:t>
            </a:r>
            <a:r>
              <a:rPr lang="en-US" sz="4200" dirty="0"/>
              <a:t> </a:t>
            </a:r>
            <a:r>
              <a:rPr lang="en-US" sz="4200" dirty="0" err="1"/>
              <a:t>su</a:t>
            </a:r>
            <a:r>
              <a:rPr lang="en-US" sz="4200" dirty="0"/>
              <a:t>  </a:t>
            </a:r>
            <a:r>
              <a:rPr lang="en-US" sz="4200" dirty="0" err="1" smtClean="0"/>
              <a:t>pješa</a:t>
            </a:r>
            <a:r>
              <a:rPr lang="sr-Latn-RS" sz="4200" dirty="0" smtClean="0"/>
              <a:t>c</a:t>
            </a:r>
            <a:r>
              <a:rPr lang="en-US" sz="4200" dirty="0" err="1" smtClean="0"/>
              <a:t>i</a:t>
            </a:r>
            <a:r>
              <a:rPr lang="en-US" sz="4200" dirty="0" smtClean="0"/>
              <a:t> </a:t>
            </a:r>
            <a:r>
              <a:rPr lang="en-US" sz="4200" dirty="0" err="1"/>
              <a:t>bijelog</a:t>
            </a:r>
            <a:r>
              <a:rPr lang="en-US" sz="4200" dirty="0"/>
              <a:t> a3,b4,c3 </a:t>
            </a:r>
            <a:r>
              <a:rPr lang="en-US" sz="4200" dirty="0" err="1"/>
              <a:t>kao</a:t>
            </a:r>
            <a:r>
              <a:rPr lang="en-US" sz="4200" dirty="0"/>
              <a:t> </a:t>
            </a:r>
            <a:r>
              <a:rPr lang="en-US" sz="4200" dirty="0" err="1"/>
              <a:t>i</a:t>
            </a:r>
            <a:r>
              <a:rPr lang="en-US" sz="4200" dirty="0"/>
              <a:t> top </a:t>
            </a:r>
            <a:r>
              <a:rPr lang="en-US" sz="4200" dirty="0" err="1"/>
              <a:t>na</a:t>
            </a:r>
            <a:r>
              <a:rPr lang="en-US" sz="4200" dirty="0"/>
              <a:t> d1, a </a:t>
            </a:r>
            <a:r>
              <a:rPr lang="en-US" sz="4200" dirty="0" err="1"/>
              <a:t>crnog</a:t>
            </a:r>
            <a:r>
              <a:rPr lang="en-US" sz="4200" dirty="0"/>
              <a:t> a4,b5,c6, </a:t>
            </a:r>
            <a:r>
              <a:rPr lang="en-US" sz="4200" dirty="0" err="1"/>
              <a:t>bijeli</a:t>
            </a:r>
            <a:r>
              <a:rPr lang="en-US" sz="4200" dirty="0"/>
              <a:t> </a:t>
            </a:r>
            <a:r>
              <a:rPr lang="en-US" sz="4200" dirty="0" err="1"/>
              <a:t>igra</a:t>
            </a:r>
            <a:r>
              <a:rPr lang="en-US" sz="4200" dirty="0"/>
              <a:t> c4 </a:t>
            </a:r>
            <a:r>
              <a:rPr lang="en-US" sz="4200" dirty="0" err="1"/>
              <a:t>i</a:t>
            </a:r>
            <a:r>
              <a:rPr lang="en-US" sz="4200" dirty="0"/>
              <a:t> </a:t>
            </a:r>
            <a:r>
              <a:rPr lang="en-US" sz="4200" dirty="0" err="1"/>
              <a:t>napada</a:t>
            </a:r>
            <a:r>
              <a:rPr lang="en-US" sz="4200" dirty="0"/>
              <a:t> </a:t>
            </a:r>
            <a:r>
              <a:rPr lang="en-US" sz="4200" dirty="0" err="1"/>
              <a:t>crnog</a:t>
            </a:r>
            <a:r>
              <a:rPr lang="en-US" sz="4200" dirty="0"/>
              <a:t> </a:t>
            </a:r>
            <a:r>
              <a:rPr lang="en-US" sz="4200" dirty="0" err="1" smtClean="0"/>
              <a:t>pješaka</a:t>
            </a:r>
            <a:r>
              <a:rPr lang="en-US" sz="4200" dirty="0" smtClean="0"/>
              <a:t> </a:t>
            </a:r>
            <a:r>
              <a:rPr lang="en-US" sz="4200" dirty="0" err="1"/>
              <a:t>na</a:t>
            </a:r>
            <a:r>
              <a:rPr lang="en-US" sz="4200" dirty="0"/>
              <a:t> b5, </a:t>
            </a:r>
            <a:r>
              <a:rPr lang="en-US" sz="4200" dirty="0" err="1"/>
              <a:t>ali</a:t>
            </a:r>
            <a:r>
              <a:rPr lang="en-US" sz="4200" dirty="0"/>
              <a:t> u </a:t>
            </a:r>
            <a:r>
              <a:rPr lang="en-US" sz="4200" dirty="0" err="1" smtClean="0"/>
              <a:t>slede</a:t>
            </a:r>
            <a:r>
              <a:rPr lang="sr-Latn-RS" sz="4200" dirty="0" smtClean="0"/>
              <a:t>ć</a:t>
            </a:r>
            <a:r>
              <a:rPr lang="en-US" sz="4200" dirty="0" err="1" smtClean="0"/>
              <a:t>em</a:t>
            </a:r>
            <a:r>
              <a:rPr lang="en-US" sz="4200" dirty="0" smtClean="0"/>
              <a:t> </a:t>
            </a:r>
            <a:r>
              <a:rPr lang="en-US" sz="4200" dirty="0" err="1"/>
              <a:t>potezu</a:t>
            </a:r>
            <a:r>
              <a:rPr lang="en-US" sz="4200" dirty="0"/>
              <a:t> </a:t>
            </a:r>
            <a:r>
              <a:rPr lang="en-US" sz="4200" dirty="0" err="1"/>
              <a:t>nastavlja</a:t>
            </a:r>
            <a:r>
              <a:rPr lang="en-US" sz="4200" dirty="0"/>
              <a:t> </a:t>
            </a:r>
            <a:r>
              <a:rPr lang="en-US" sz="4200" dirty="0" err="1"/>
              <a:t>guranje</a:t>
            </a:r>
            <a:r>
              <a:rPr lang="en-US" sz="4200" dirty="0"/>
              <a:t> </a:t>
            </a:r>
            <a:r>
              <a:rPr lang="en-US" sz="4200" dirty="0" err="1" smtClean="0"/>
              <a:t>pješaka</a:t>
            </a:r>
            <a:r>
              <a:rPr lang="en-US" sz="4200" dirty="0" smtClean="0"/>
              <a:t> </a:t>
            </a:r>
            <a:r>
              <a:rPr lang="en-US" sz="4200" dirty="0" err="1"/>
              <a:t>na</a:t>
            </a:r>
            <a:r>
              <a:rPr lang="en-US" sz="4200" dirty="0"/>
              <a:t> c5. </a:t>
            </a:r>
            <a:r>
              <a:rPr lang="en-US" sz="4200" dirty="0" err="1"/>
              <a:t>Tako</a:t>
            </a:r>
            <a:r>
              <a:rPr lang="en-US" sz="4200" dirty="0"/>
              <a:t> </a:t>
            </a:r>
            <a:r>
              <a:rPr lang="en-US" sz="4200" dirty="0" err="1"/>
              <a:t>su</a:t>
            </a:r>
            <a:r>
              <a:rPr lang="en-US" sz="4200" dirty="0"/>
              <a:t> </a:t>
            </a:r>
            <a:r>
              <a:rPr lang="en-US" sz="4200" dirty="0" err="1"/>
              <a:t>nastali</a:t>
            </a:r>
            <a:r>
              <a:rPr lang="en-US" sz="4200" dirty="0"/>
              <a:t> </a:t>
            </a:r>
            <a:r>
              <a:rPr lang="en-US" sz="4200" dirty="0" err="1"/>
              <a:t>blokirani</a:t>
            </a:r>
            <a:r>
              <a:rPr lang="en-US" sz="4200" dirty="0"/>
              <a:t> </a:t>
            </a:r>
            <a:r>
              <a:rPr lang="en-US" sz="4200" dirty="0" err="1"/>
              <a:t>lanci</a:t>
            </a:r>
            <a:r>
              <a:rPr lang="en-US" sz="4200" dirty="0"/>
              <a:t> </a:t>
            </a:r>
            <a:r>
              <a:rPr lang="en-US" sz="4200" dirty="0" err="1"/>
              <a:t>i</a:t>
            </a:r>
            <a:r>
              <a:rPr lang="en-US" sz="4200" dirty="0"/>
              <a:t> </a:t>
            </a:r>
            <a:r>
              <a:rPr lang="en-US" sz="4200" dirty="0" err="1"/>
              <a:t>vrlo</a:t>
            </a:r>
            <a:r>
              <a:rPr lang="en-US" sz="4200" dirty="0"/>
              <a:t> je </a:t>
            </a:r>
            <a:r>
              <a:rPr lang="en-US" sz="4200" dirty="0" err="1" smtClean="0"/>
              <a:t>osjetl</a:t>
            </a:r>
            <a:r>
              <a:rPr lang="sr-Latn-RS" sz="4200" dirty="0" smtClean="0"/>
              <a:t>j</a:t>
            </a:r>
            <a:r>
              <a:rPr lang="en-US" sz="4200" dirty="0" smtClean="0"/>
              <a:t>iv </a:t>
            </a:r>
            <a:r>
              <a:rPr lang="en-US" sz="4200" dirty="0" err="1"/>
              <a:t>crni</a:t>
            </a:r>
            <a:r>
              <a:rPr lang="en-US" sz="4200" dirty="0"/>
              <a:t> </a:t>
            </a:r>
            <a:r>
              <a:rPr lang="en-US" sz="4200" dirty="0" err="1" smtClean="0"/>
              <a:t>pješak</a:t>
            </a:r>
            <a:r>
              <a:rPr lang="en-US" sz="4200" dirty="0" smtClean="0"/>
              <a:t> </a:t>
            </a:r>
            <a:r>
              <a:rPr lang="en-US" sz="4200" dirty="0" err="1"/>
              <a:t>na</a:t>
            </a:r>
            <a:r>
              <a:rPr lang="en-US" sz="4200" dirty="0"/>
              <a:t> c6 </a:t>
            </a:r>
            <a:r>
              <a:rPr lang="en-US" sz="4200" dirty="0" err="1"/>
              <a:t>kojega</a:t>
            </a:r>
            <a:r>
              <a:rPr lang="en-US" sz="4200" dirty="0"/>
              <a:t> </a:t>
            </a:r>
            <a:r>
              <a:rPr lang="en-US" sz="4200" dirty="0" err="1"/>
              <a:t>bijeli</a:t>
            </a:r>
            <a:r>
              <a:rPr lang="en-US" sz="4200" dirty="0"/>
              <a:t> </a:t>
            </a:r>
            <a:r>
              <a:rPr lang="en-US" sz="4200" dirty="0" err="1"/>
              <a:t>sada</a:t>
            </a:r>
            <a:r>
              <a:rPr lang="en-US" sz="4200" dirty="0"/>
              <a:t> </a:t>
            </a:r>
            <a:r>
              <a:rPr lang="en-US" sz="4200" dirty="0" err="1"/>
              <a:t>napada</a:t>
            </a:r>
            <a:r>
              <a:rPr lang="en-US" sz="4200" dirty="0"/>
              <a:t> </a:t>
            </a:r>
            <a:r>
              <a:rPr lang="en-US" sz="4200" dirty="0" err="1"/>
              <a:t>potezom</a:t>
            </a:r>
            <a:r>
              <a:rPr lang="en-US" sz="4200" dirty="0"/>
              <a:t> Td6.</a:t>
            </a:r>
          </a:p>
          <a:p>
            <a:pPr marL="0" indent="0">
              <a:buNone/>
            </a:pPr>
            <a:r>
              <a:rPr lang="en-US" sz="4200" dirty="0"/>
              <a:t>6. </a:t>
            </a:r>
            <a:r>
              <a:rPr lang="en-US" sz="4200" b="1" dirty="0" err="1"/>
              <a:t>Blokada</a:t>
            </a:r>
            <a:r>
              <a:rPr lang="en-US" sz="4200" dirty="0"/>
              <a:t> - se </a:t>
            </a:r>
            <a:r>
              <a:rPr lang="en-US" sz="4200" dirty="0" err="1"/>
              <a:t>primjenjuje</a:t>
            </a:r>
            <a:r>
              <a:rPr lang="en-US" sz="4200" dirty="0"/>
              <a:t> u </a:t>
            </a:r>
            <a:r>
              <a:rPr lang="en-US" sz="4200" dirty="0" err="1"/>
              <a:t>borbi</a:t>
            </a:r>
            <a:r>
              <a:rPr lang="en-US" sz="4200" dirty="0"/>
              <a:t> </a:t>
            </a:r>
            <a:r>
              <a:rPr lang="en-US" sz="4200" dirty="0" err="1"/>
              <a:t>protiv</a:t>
            </a:r>
            <a:r>
              <a:rPr lang="en-US" sz="4200" dirty="0"/>
              <a:t> </a:t>
            </a:r>
            <a:r>
              <a:rPr lang="en-US" sz="4200" dirty="0" err="1" smtClean="0"/>
              <a:t>pje</a:t>
            </a:r>
            <a:r>
              <a:rPr lang="sr-Latn-RS" sz="4200" dirty="0" smtClean="0"/>
              <a:t>š</a:t>
            </a:r>
            <a:r>
              <a:rPr lang="en-US" sz="4200" dirty="0" smtClean="0"/>
              <a:t>a</a:t>
            </a:r>
            <a:r>
              <a:rPr lang="sr-Latn-RS" sz="4200" dirty="0" smtClean="0"/>
              <a:t>č</a:t>
            </a:r>
            <a:r>
              <a:rPr lang="en-US" sz="4200" dirty="0" err="1" smtClean="0"/>
              <a:t>kog</a:t>
            </a:r>
            <a:r>
              <a:rPr lang="en-US" sz="4200" dirty="0" smtClean="0"/>
              <a:t> </a:t>
            </a:r>
            <a:r>
              <a:rPr lang="en-US" sz="4200" dirty="0" err="1"/>
              <a:t>lanca</a:t>
            </a:r>
            <a:r>
              <a:rPr lang="en-US" sz="4200" dirty="0"/>
              <a:t>.</a:t>
            </a:r>
            <a:br>
              <a:rPr lang="en-US" sz="4200" dirty="0"/>
            </a:br>
            <a:endParaRPr lang="en-US" sz="4200" dirty="0"/>
          </a:p>
          <a:p>
            <a:pPr marL="0" indent="0">
              <a:buNone/>
            </a:pPr>
            <a:r>
              <a:rPr lang="en-US" sz="4200" b="1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0661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PJEŠAČKI LANAC</a:t>
            </a:r>
            <a:endParaRPr lang="sr-Latn-R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12494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51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Capablanca,Jose</a:t>
            </a:r>
            <a:r>
              <a:rPr lang="en-US" sz="5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Raul - </a:t>
            </a:r>
            <a:r>
              <a:rPr lang="en-US" sz="51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Treybal,Karel</a:t>
            </a:r>
            <a:r>
              <a:rPr lang="en-US" sz="5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[D30]</a:t>
            </a:r>
            <a:endParaRPr lang="en-US" sz="51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51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Karlsbad</a:t>
            </a:r>
            <a:r>
              <a:rPr lang="en-US" sz="5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1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Karlsbad</a:t>
            </a:r>
            <a:r>
              <a:rPr lang="en-US" sz="5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1929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b="1" dirty="0" smtClean="0">
                <a:latin typeface="Times New Roman"/>
                <a:ea typeface="Calibri"/>
                <a:cs typeface="Times New Roman"/>
              </a:rPr>
              <a:t>{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Ovo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je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primjer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kako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se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igra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protiv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pješačkog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lanca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.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pješački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lanci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su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formirani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na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oba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krila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.} </a:t>
            </a:r>
            <a:br>
              <a:rPr lang="en-US" b="1" dirty="0">
                <a:latin typeface="Times New Roman"/>
                <a:ea typeface="Calibri"/>
                <a:cs typeface="Times New Roman"/>
              </a:rPr>
            </a:br>
            <a:r>
              <a:rPr lang="en-US" b="1" dirty="0">
                <a:latin typeface="Times New Roman"/>
                <a:ea typeface="Calibri"/>
                <a:cs typeface="Times New Roman"/>
              </a:rPr>
              <a:t/>
            </a:r>
            <a:br>
              <a:rPr lang="en-US" b="1" dirty="0">
                <a:latin typeface="Times New Roman"/>
                <a:ea typeface="Calibri"/>
                <a:cs typeface="Times New Roman"/>
              </a:rPr>
            </a:br>
            <a:r>
              <a:rPr lang="en-US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1. d4 d5 2. c4 c6 3. Nf3 e6 4. Bg5 Be7 5. Bxe7 Qxe7 6. Nbd2 f5 7. e3 Nd7 8. Bd3 Nh6 9. O-O </a:t>
            </a:r>
            <a:r>
              <a:rPr lang="en-US" b="1" dirty="0" err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O-O</a:t>
            </a:r>
            <a:r>
              <a:rPr lang="en-US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10. Qc2 g6 11. Rab1 Nf6 12. Ne5 Nf7 13. f4 Bd7 14. Ndf3 Rfd8 15. b4 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/>
            </a:r>
            <a:br>
              <a:rPr lang="en-US" b="1" dirty="0">
                <a:latin typeface="Times New Roman"/>
                <a:ea typeface="Calibri"/>
                <a:cs typeface="Times New Roman"/>
              </a:rPr>
            </a:br>
            <a:r>
              <a:rPr lang="en-US" b="1" dirty="0">
                <a:latin typeface="Times New Roman"/>
                <a:ea typeface="Calibri"/>
                <a:cs typeface="Times New Roman"/>
              </a:rPr>
              <a:t>{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Bijeli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 smtClean="0">
                <a:latin typeface="Times New Roman"/>
                <a:ea typeface="Calibri"/>
                <a:cs typeface="Times New Roman"/>
              </a:rPr>
              <a:t>po</a:t>
            </a:r>
            <a:r>
              <a:rPr lang="sr-Latn-RS" b="1" dirty="0" smtClean="0">
                <a:latin typeface="Times New Roman"/>
                <a:ea typeface="Calibri"/>
                <a:cs typeface="Times New Roman"/>
              </a:rPr>
              <a:t>č</a:t>
            </a:r>
            <a:r>
              <a:rPr lang="en-US" b="1" dirty="0" err="1" smtClean="0">
                <a:latin typeface="Times New Roman"/>
                <a:ea typeface="Calibri"/>
                <a:cs typeface="Times New Roman"/>
              </a:rPr>
              <a:t>inje</a:t>
            </a:r>
            <a:r>
              <a:rPr lang="en-US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pješački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napad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,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sa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ciljem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da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oslabi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damino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krilo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crnog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.}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428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150" y="1581150"/>
            <a:ext cx="3695700" cy="369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8194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PJEŠAČKI LANAC</a:t>
            </a:r>
            <a:endParaRPr lang="sr-Latn-R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828800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15</a:t>
            </a:r>
            <a:r>
              <a:rPr lang="en-US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... Be8 16. Rfc1 a6 17. Qf2 Nxe5 18. Nxe5 Nd7 19. Nf3 Rdc8 20. c5 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/>
            </a:r>
            <a:br>
              <a:rPr lang="en-US" b="1" dirty="0">
                <a:latin typeface="Times New Roman"/>
                <a:ea typeface="Calibri"/>
                <a:cs typeface="Times New Roman"/>
              </a:rPr>
            </a:br>
            <a:r>
              <a:rPr lang="en-US" b="1" dirty="0">
                <a:latin typeface="Times New Roman"/>
                <a:ea typeface="Calibri"/>
                <a:cs typeface="Times New Roman"/>
              </a:rPr>
              <a:t>{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Poslije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napetosti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u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centru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,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akcije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se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prebacuju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na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daminu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stranu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.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Zapazite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kako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je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pravljenje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pješačkog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klina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kombinovano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sa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stvaranjem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pješačkog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lanca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.} </a:t>
            </a:r>
            <a:br>
              <a:rPr lang="en-US" b="1" dirty="0">
                <a:latin typeface="Times New Roman"/>
                <a:ea typeface="Calibri"/>
                <a:cs typeface="Times New Roman"/>
              </a:rPr>
            </a:br>
            <a:r>
              <a:rPr lang="en-US" b="1" dirty="0">
                <a:latin typeface="Times New Roman"/>
                <a:ea typeface="Calibri"/>
                <a:cs typeface="Times New Roman"/>
              </a:rPr>
              <a:t/>
            </a:r>
            <a:br>
              <a:rPr lang="en-US" b="1" dirty="0">
                <a:latin typeface="Times New Roman"/>
                <a:ea typeface="Calibri"/>
                <a:cs typeface="Times New Roman"/>
              </a:rPr>
            </a:br>
            <a:endParaRPr lang="en-US" sz="2800" dirty="0">
              <a:ea typeface="Calibri"/>
              <a:cs typeface="Times New Roman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6259" y="2924944"/>
            <a:ext cx="3695700" cy="369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10566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PJEŠAČKI LANAC</a:t>
            </a:r>
            <a:endParaRPr lang="sr-Latn-R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b="1" dirty="0">
                <a:latin typeface="Times New Roman"/>
                <a:ea typeface="Calibri"/>
                <a:cs typeface="Times New Roman"/>
              </a:rPr>
              <a:t/>
            </a:r>
            <a:br>
              <a:rPr lang="en-US" b="1" dirty="0">
                <a:latin typeface="Times New Roman"/>
                <a:ea typeface="Calibri"/>
                <a:cs typeface="Times New Roman"/>
              </a:rPr>
            </a:br>
            <a:r>
              <a:rPr lang="en-US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20... Nf6 21. a4 Ng4 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/>
            </a:r>
            <a:br>
              <a:rPr lang="en-US" b="1" dirty="0">
                <a:latin typeface="Times New Roman"/>
                <a:ea typeface="Calibri"/>
                <a:cs typeface="Times New Roman"/>
              </a:rPr>
            </a:br>
            <a:r>
              <a:rPr lang="en-US" b="1" dirty="0">
                <a:latin typeface="Times New Roman"/>
                <a:ea typeface="Calibri"/>
                <a:cs typeface="Times New Roman"/>
              </a:rPr>
              <a:t>{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Jedino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na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kraljevoj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strani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crni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moze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stvoriti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kontraigru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.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Ipak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za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to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nema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dovoljno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vremena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.} </a:t>
            </a:r>
            <a:br>
              <a:rPr lang="en-US" b="1" dirty="0">
                <a:latin typeface="Times New Roman"/>
                <a:ea typeface="Calibri"/>
                <a:cs typeface="Times New Roman"/>
              </a:rPr>
            </a:br>
            <a:r>
              <a:rPr lang="en-US" b="1" dirty="0">
                <a:latin typeface="Times New Roman"/>
                <a:ea typeface="Calibri"/>
                <a:cs typeface="Times New Roman"/>
              </a:rPr>
              <a:t/>
            </a:r>
            <a:br>
              <a:rPr lang="en-US" b="1" dirty="0">
                <a:latin typeface="Times New Roman"/>
                <a:ea typeface="Calibri"/>
                <a:cs typeface="Times New Roman"/>
              </a:rPr>
            </a:br>
            <a:r>
              <a:rPr lang="en-US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22. Qe1 Nh6 23. h3 Nf7 24. g4! 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/>
            </a:r>
            <a:br>
              <a:rPr lang="en-US" b="1" dirty="0">
                <a:latin typeface="Times New Roman"/>
                <a:ea typeface="Calibri"/>
                <a:cs typeface="Times New Roman"/>
              </a:rPr>
            </a:br>
            <a:r>
              <a:rPr lang="en-US" b="1" dirty="0">
                <a:latin typeface="Times New Roman"/>
                <a:ea typeface="Calibri"/>
                <a:cs typeface="Times New Roman"/>
              </a:rPr>
              <a:t>{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Bijeli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ima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vremena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da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blokira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crni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pješački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lanac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,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sprecavajuci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kontraigru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crnoga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.} </a:t>
            </a:r>
            <a:br>
              <a:rPr lang="en-US" b="1" dirty="0">
                <a:latin typeface="Times New Roman"/>
                <a:ea typeface="Calibri"/>
                <a:cs typeface="Times New Roman"/>
              </a:rPr>
            </a:br>
            <a:r>
              <a:rPr lang="en-US" b="1" dirty="0">
                <a:latin typeface="Times New Roman"/>
                <a:ea typeface="Calibri"/>
                <a:cs typeface="Times New Roman"/>
              </a:rPr>
              <a:t/>
            </a:r>
            <a:br>
              <a:rPr lang="en-US" b="1" dirty="0">
                <a:latin typeface="Times New Roman"/>
                <a:ea typeface="Calibri"/>
                <a:cs typeface="Times New Roman"/>
              </a:rPr>
            </a:br>
            <a:r>
              <a:rPr lang="en-US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24... Bd7 25. Rc2 Kh8 26. Rg2 Rg8 27. g5! Qd8 28. h4 Kg7 29. h5! Rh8 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/>
            </a:r>
            <a:br>
              <a:rPr lang="en-US" b="1" dirty="0">
                <a:latin typeface="Times New Roman"/>
                <a:ea typeface="Calibri"/>
                <a:cs typeface="Times New Roman"/>
              </a:rPr>
            </a:br>
            <a:r>
              <a:rPr lang="en-US" b="1" dirty="0">
                <a:latin typeface="Times New Roman"/>
                <a:ea typeface="Calibri"/>
                <a:cs typeface="Times New Roman"/>
              </a:rPr>
              <a:t>({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Ako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crni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svoj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lanac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prekine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sa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} 29... gxh5 {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bijeli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dobija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opasan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napad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:} 30. Qh4 Kf8 31. Qxh5 Rg7 32. Nh4 Be8 33. g6 Nh8 34. Nxf5! exf5 35. Qxf5+ Ke7 36. Qe5+ Kf8 37. gxh7 Rxg2+ 38. Kxg2)</a:t>
            </a:r>
            <a:endParaRPr lang="en-US" sz="28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30</a:t>
            </a:r>
            <a:r>
              <a:rPr lang="en-US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. Rh2 Qc7 31. Qc3 Qd8 32. Kf2 Qc7 33. Rbh1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/>
            </a:r>
            <a:br>
              <a:rPr lang="en-US" b="1" dirty="0">
                <a:latin typeface="Times New Roman"/>
                <a:ea typeface="Calibri"/>
                <a:cs typeface="Times New Roman"/>
              </a:rPr>
            </a:br>
            <a:r>
              <a:rPr lang="en-US" b="1" dirty="0">
                <a:latin typeface="Times New Roman"/>
                <a:ea typeface="Calibri"/>
                <a:cs typeface="Times New Roman"/>
              </a:rPr>
              <a:t>{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Bijeli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održava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pritisak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na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polje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g6.} </a:t>
            </a:r>
            <a:br>
              <a:rPr lang="en-US" b="1" dirty="0">
                <a:latin typeface="Times New Roman"/>
                <a:ea typeface="Calibri"/>
                <a:cs typeface="Times New Roman"/>
              </a:rPr>
            </a:br>
            <a:r>
              <a:rPr lang="en-US" b="1" dirty="0">
                <a:latin typeface="Times New Roman"/>
                <a:ea typeface="Calibri"/>
                <a:cs typeface="Times New Roman"/>
              </a:rPr>
              <a:t/>
            </a:r>
            <a:br>
              <a:rPr lang="en-US" b="1" dirty="0">
                <a:latin typeface="Times New Roman"/>
                <a:ea typeface="Calibri"/>
                <a:cs typeface="Times New Roman"/>
              </a:rPr>
            </a:br>
            <a:r>
              <a:rPr lang="en-US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33... Rag8 34. Qa1 Rb8 35. Qa3 Rbg8 36. b5! 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/>
            </a:r>
            <a:br>
              <a:rPr lang="en-US" b="1" dirty="0">
                <a:latin typeface="Times New Roman"/>
                <a:ea typeface="Calibri"/>
                <a:cs typeface="Times New Roman"/>
              </a:rPr>
            </a:br>
            <a:r>
              <a:rPr lang="en-US" b="1" dirty="0">
                <a:latin typeface="Times New Roman"/>
                <a:ea typeface="Calibri"/>
                <a:cs typeface="Times New Roman"/>
              </a:rPr>
              <a:t>{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Izabravši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najpovoljniji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trenutak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Kapablanka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nastavlja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napad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na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daminoj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strani</a:t>
            </a:r>
            <a:r>
              <a:rPr lang="en-US" b="1" dirty="0" smtClean="0">
                <a:latin typeface="Times New Roman"/>
                <a:ea typeface="Calibri"/>
                <a:cs typeface="Times New Roman"/>
              </a:rPr>
              <a:t>.}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1392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628800"/>
            <a:ext cx="4229100" cy="422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61745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549</TotalTime>
  <Words>246</Words>
  <Application>Microsoft Office PowerPoint</Application>
  <PresentationFormat>On-screen Show (4:3)</PresentationFormat>
  <Paragraphs>31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ŠAHOVSKA SEKCIJA 2020/2021  </vt:lpstr>
      <vt:lpstr>  PJEŠAČKI LANAC  </vt:lpstr>
      <vt:lpstr>  PJEŠAČKI LANAC  </vt:lpstr>
      <vt:lpstr>  PJEŠAČKI LANAC  </vt:lpstr>
      <vt:lpstr>PJEŠAČKI LANAC</vt:lpstr>
      <vt:lpstr>PowerPoint Presentation</vt:lpstr>
      <vt:lpstr>PJEŠAČKI LANAC</vt:lpstr>
      <vt:lpstr>PJEŠAČKI LANAC</vt:lpstr>
      <vt:lpstr>PowerPoint Presentation</vt:lpstr>
      <vt:lpstr>PJEŠAČKI LANAC</vt:lpstr>
      <vt:lpstr>PowerPoint Presentation</vt:lpstr>
      <vt:lpstr>PJEŠAČKI LANAC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ŠAHOVSKA SEKCIJA</dc:title>
  <dc:creator>Windows User</dc:creator>
  <cp:lastModifiedBy>Windows User</cp:lastModifiedBy>
  <cp:revision>93</cp:revision>
  <dcterms:created xsi:type="dcterms:W3CDTF">2020-12-12T14:33:24Z</dcterms:created>
  <dcterms:modified xsi:type="dcterms:W3CDTF">2021-01-03T19:13:23Z</dcterms:modified>
</cp:coreProperties>
</file>