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9" r:id="rId2"/>
    <p:sldId id="283" r:id="rId3"/>
    <p:sldId id="284" r:id="rId4"/>
    <p:sldId id="285" r:id="rId5"/>
    <p:sldId id="282" r:id="rId6"/>
    <p:sldId id="291" r:id="rId7"/>
    <p:sldId id="292" r:id="rId8"/>
    <p:sldId id="29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C43CC-DB03-4BD0-9810-EF8BB6BFF017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32EB6-BB55-4A54-AC1B-ED662B9BC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2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5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5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6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4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0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2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3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2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3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57618"/>
          </a:xfrm>
        </p:spPr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ŠAHOVSKA SEKCIJA</a:t>
            </a:r>
            <a:b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2020/2021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u="sng" dirty="0" smtClean="0">
                <a:solidFill>
                  <a:srgbClr val="FF0000"/>
                </a:solidFill>
              </a:rPr>
              <a:t> 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20. ŠAHOVSKA STRATEGIJA</a:t>
            </a:r>
          </a:p>
          <a:p>
            <a:r>
              <a:rPr lang="sr-Latn-R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STRATEGIJA SREDIŠNJICE</a:t>
            </a:r>
          </a:p>
          <a:p>
            <a:r>
              <a:rPr lang="pl-P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SLOBODNI PJEŠACI</a:t>
            </a:r>
            <a:endParaRPr lang="sr-Latn-R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2827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SLOBODNI PJEŠACI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/>
            </a:r>
            <a:br>
              <a:rPr lang="en-US" b="1" dirty="0"/>
            </a:br>
            <a:r>
              <a:rPr lang="sr-Latn-RS" b="1" dirty="0" smtClean="0"/>
              <a:t>P</a:t>
            </a:r>
            <a:r>
              <a:rPr lang="en-US" b="1" dirty="0" err="1" smtClean="0"/>
              <a:t>ješak</a:t>
            </a:r>
            <a:r>
              <a:rPr lang="en-US" b="1" dirty="0" smtClean="0"/>
              <a:t> </a:t>
            </a:r>
            <a:r>
              <a:rPr lang="en-US" b="1" dirty="0"/>
              <a:t>se </a:t>
            </a:r>
            <a:r>
              <a:rPr lang="en-US" b="1" dirty="0" err="1"/>
              <a:t>naziva</a:t>
            </a:r>
            <a:r>
              <a:rPr lang="en-US" b="1" dirty="0"/>
              <a:t> "</a:t>
            </a:r>
            <a:r>
              <a:rPr lang="en-US" b="1" dirty="0" err="1"/>
              <a:t>slobobodni</a:t>
            </a:r>
            <a:r>
              <a:rPr lang="en-US" b="1" dirty="0"/>
              <a:t> </a:t>
            </a:r>
            <a:r>
              <a:rPr lang="en-US" b="1" dirty="0" err="1" smtClean="0"/>
              <a:t>pješak</a:t>
            </a:r>
            <a:r>
              <a:rPr lang="en-US" b="1" dirty="0" smtClean="0"/>
              <a:t>", </a:t>
            </a:r>
            <a:r>
              <a:rPr lang="en-US" b="1" dirty="0" err="1"/>
              <a:t>kad</a:t>
            </a:r>
            <a:r>
              <a:rPr lang="en-US" b="1" dirty="0"/>
              <a:t> </a:t>
            </a:r>
            <a:r>
              <a:rPr lang="en-US" b="1" dirty="0" err="1"/>
              <a:t>ispred</a:t>
            </a:r>
            <a:r>
              <a:rPr lang="en-US" b="1" dirty="0"/>
              <a:t> </a:t>
            </a:r>
            <a:r>
              <a:rPr lang="en-US" b="1" dirty="0" err="1"/>
              <a:t>njega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susjednim</a:t>
            </a:r>
            <a:r>
              <a:rPr lang="en-US" b="1" dirty="0"/>
              <a:t> </a:t>
            </a:r>
            <a:r>
              <a:rPr lang="en-US" b="1" dirty="0" err="1"/>
              <a:t>linijama</a:t>
            </a:r>
            <a:r>
              <a:rPr lang="en-US" b="1" dirty="0"/>
              <a:t> </a:t>
            </a:r>
            <a:r>
              <a:rPr lang="en-US" b="1" dirty="0" err="1"/>
              <a:t>nema</a:t>
            </a:r>
            <a:r>
              <a:rPr lang="en-US" b="1" dirty="0"/>
              <a:t> </a:t>
            </a:r>
            <a:r>
              <a:rPr lang="en-US" b="1" dirty="0" err="1" smtClean="0"/>
              <a:t>protivni</a:t>
            </a:r>
            <a:r>
              <a:rPr lang="sr-Latn-RS" b="1" dirty="0" smtClean="0"/>
              <a:t>č</a:t>
            </a:r>
            <a:r>
              <a:rPr lang="en-US" b="1" dirty="0" err="1" smtClean="0"/>
              <a:t>kih</a:t>
            </a:r>
            <a:r>
              <a:rPr lang="en-US" b="1" dirty="0" smtClean="0"/>
              <a:t> </a:t>
            </a:r>
            <a:r>
              <a:rPr lang="en-US" b="1" dirty="0" err="1" smtClean="0"/>
              <a:t>pješaka</a:t>
            </a:r>
            <a:r>
              <a:rPr lang="en-US" b="1" dirty="0"/>
              <a:t>. </a:t>
            </a:r>
            <a:endParaRPr lang="sr-Latn-RS" b="1" dirty="0" smtClean="0"/>
          </a:p>
          <a:p>
            <a:pPr marL="0" indent="0">
              <a:buNone/>
            </a:pPr>
            <a:r>
              <a:rPr lang="en-US" b="1" dirty="0" err="1" smtClean="0"/>
              <a:t>Postoje</a:t>
            </a:r>
            <a:r>
              <a:rPr lang="en-US" b="1" dirty="0" smtClean="0"/>
              <a:t> </a:t>
            </a:r>
            <a:r>
              <a:rPr lang="en-US" b="1" dirty="0" err="1" smtClean="0"/>
              <a:t>za</a:t>
            </a:r>
            <a:r>
              <a:rPr lang="sr-Latn-RS" b="1" dirty="0" smtClean="0"/>
              <a:t>š</a:t>
            </a:r>
            <a:r>
              <a:rPr lang="en-US" b="1" dirty="0" err="1" smtClean="0"/>
              <a:t>ti</a:t>
            </a:r>
            <a:r>
              <a:rPr lang="sr-Latn-RS" b="1" dirty="0" smtClean="0"/>
              <a:t>ć</a:t>
            </a:r>
            <a:r>
              <a:rPr lang="en-US" b="1" dirty="0" err="1" smtClean="0"/>
              <a:t>eni</a:t>
            </a:r>
            <a:r>
              <a:rPr lang="en-US" b="1" dirty="0" smtClean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 smtClean="0"/>
              <a:t>neza</a:t>
            </a:r>
            <a:r>
              <a:rPr lang="sr-Latn-RS" b="1" dirty="0" smtClean="0"/>
              <a:t>š</a:t>
            </a:r>
            <a:r>
              <a:rPr lang="en-US" b="1" dirty="0" err="1" smtClean="0"/>
              <a:t>ti</a:t>
            </a:r>
            <a:r>
              <a:rPr lang="sr-Latn-RS" b="1" dirty="0" smtClean="0"/>
              <a:t>ć</a:t>
            </a:r>
            <a:r>
              <a:rPr lang="en-US" b="1" dirty="0" err="1" smtClean="0"/>
              <a:t>eni</a:t>
            </a:r>
            <a:r>
              <a:rPr lang="en-US" b="1" dirty="0" smtClean="0"/>
              <a:t> </a:t>
            </a:r>
            <a:r>
              <a:rPr lang="en-US" b="1" dirty="0" err="1"/>
              <a:t>slobodni</a:t>
            </a:r>
            <a:r>
              <a:rPr lang="en-US" b="1" dirty="0"/>
              <a:t> </a:t>
            </a:r>
            <a:r>
              <a:rPr lang="en-US" b="1" dirty="0" err="1" smtClean="0"/>
              <a:t>pješak</a:t>
            </a:r>
            <a:r>
              <a:rPr lang="en-US" b="1" dirty="0" smtClean="0"/>
              <a:t>. </a:t>
            </a:r>
            <a:endParaRPr lang="sr-Latn-RS" b="1" dirty="0" smtClean="0"/>
          </a:p>
          <a:p>
            <a:pPr marL="0" indent="0">
              <a:buNone/>
            </a:pPr>
            <a:r>
              <a:rPr lang="en-US" b="1" dirty="0" err="1" smtClean="0"/>
              <a:t>Slobodni</a:t>
            </a:r>
            <a:r>
              <a:rPr lang="en-US" b="1" dirty="0" smtClean="0"/>
              <a:t> </a:t>
            </a:r>
            <a:r>
              <a:rPr lang="en-US" b="1" dirty="0" err="1" smtClean="0"/>
              <a:t>pješak</a:t>
            </a:r>
            <a:r>
              <a:rPr lang="en-US" b="1" dirty="0" smtClean="0"/>
              <a:t> </a:t>
            </a:r>
            <a:r>
              <a:rPr lang="en-US" b="1" dirty="0" err="1"/>
              <a:t>koji</a:t>
            </a:r>
            <a:r>
              <a:rPr lang="en-US" b="1" dirty="0"/>
              <a:t> je </a:t>
            </a:r>
            <a:r>
              <a:rPr lang="en-US" b="1" dirty="0" err="1" smtClean="0"/>
              <a:t>za</a:t>
            </a:r>
            <a:r>
              <a:rPr lang="sr-Latn-RS" b="1" dirty="0" smtClean="0"/>
              <a:t>š</a:t>
            </a:r>
            <a:r>
              <a:rPr lang="en-US" b="1" dirty="0" err="1" smtClean="0"/>
              <a:t>ti</a:t>
            </a:r>
            <a:r>
              <a:rPr lang="sr-Latn-RS" b="1" dirty="0" smtClean="0"/>
              <a:t>ć</a:t>
            </a:r>
            <a:r>
              <a:rPr lang="en-US" b="1" dirty="0" smtClean="0"/>
              <a:t>en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jednim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dva</a:t>
            </a:r>
            <a:r>
              <a:rPr lang="en-US" b="1" dirty="0"/>
              <a:t> </a:t>
            </a:r>
            <a:r>
              <a:rPr lang="en-US" b="1" dirty="0" err="1"/>
              <a:t>susjedna</a:t>
            </a:r>
            <a:r>
              <a:rPr lang="en-US" b="1" dirty="0"/>
              <a:t> </a:t>
            </a:r>
            <a:r>
              <a:rPr lang="en-US" b="1" dirty="0" err="1" smtClean="0"/>
              <a:t>pješaka</a:t>
            </a:r>
            <a:r>
              <a:rPr lang="en-US" b="1" dirty="0" smtClean="0"/>
              <a:t> </a:t>
            </a:r>
            <a:r>
              <a:rPr lang="en-US" b="1" dirty="0"/>
              <a:t>je </a:t>
            </a:r>
            <a:r>
              <a:rPr lang="en-US" b="1" dirty="0" err="1"/>
              <a:t>mnogo</a:t>
            </a:r>
            <a:r>
              <a:rPr lang="en-US" b="1" dirty="0"/>
              <a:t> </a:t>
            </a:r>
            <a:r>
              <a:rPr lang="en-US" b="1" dirty="0" err="1" smtClean="0"/>
              <a:t>ja</a:t>
            </a:r>
            <a:r>
              <a:rPr lang="sr-Latn-RS" b="1" dirty="0" smtClean="0"/>
              <a:t>č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/>
              <a:t>jer</a:t>
            </a:r>
            <a:r>
              <a:rPr lang="en-US" b="1" dirty="0"/>
              <a:t> ne </a:t>
            </a:r>
            <a:r>
              <a:rPr lang="en-US" b="1" dirty="0" err="1"/>
              <a:t>trebaju</a:t>
            </a:r>
            <a:r>
              <a:rPr lang="en-US" b="1" dirty="0"/>
              <a:t> da </a:t>
            </a:r>
            <a:r>
              <a:rPr lang="en-US" b="1" dirty="0" err="1"/>
              <a:t>ga</a:t>
            </a:r>
            <a:r>
              <a:rPr lang="en-US" b="1" dirty="0"/>
              <a:t> </a:t>
            </a:r>
            <a:r>
              <a:rPr lang="sr-Latn-RS" b="1" dirty="0" smtClean="0"/>
              <a:t>š</a:t>
            </a:r>
            <a:r>
              <a:rPr lang="en-US" b="1" dirty="0" err="1" smtClean="0"/>
              <a:t>tite</a:t>
            </a:r>
            <a:r>
              <a:rPr lang="en-US" b="1" dirty="0" smtClean="0"/>
              <a:t> </a:t>
            </a:r>
            <a:r>
              <a:rPr lang="en-US" b="1" dirty="0"/>
              <a:t>figure. </a:t>
            </a:r>
            <a:endParaRPr lang="sr-Latn-RS" b="1" dirty="0" smtClean="0"/>
          </a:p>
          <a:p>
            <a:pPr marL="0" indent="0">
              <a:buNone/>
            </a:pPr>
            <a:r>
              <a:rPr lang="en-US" b="1" dirty="0" err="1" smtClean="0"/>
              <a:t>Slobodni</a:t>
            </a:r>
            <a:r>
              <a:rPr lang="en-US" b="1" dirty="0" smtClean="0"/>
              <a:t> </a:t>
            </a:r>
            <a:r>
              <a:rPr lang="en-US" b="1" dirty="0" err="1" smtClean="0"/>
              <a:t>pješa</a:t>
            </a:r>
            <a:r>
              <a:rPr lang="sr-Latn-RS" b="1" dirty="0" smtClean="0"/>
              <a:t>c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/>
              <a:t>su</a:t>
            </a:r>
            <a:r>
              <a:rPr lang="en-US" b="1" dirty="0"/>
              <a:t> "</a:t>
            </a:r>
            <a:r>
              <a:rPr lang="en-US" b="1" dirty="0" err="1"/>
              <a:t>jaki</a:t>
            </a:r>
            <a:r>
              <a:rPr lang="en-US" b="1" dirty="0"/>
              <a:t> </a:t>
            </a:r>
            <a:r>
              <a:rPr lang="en-US" b="1" dirty="0" err="1" smtClean="0"/>
              <a:t>pješa</a:t>
            </a:r>
            <a:r>
              <a:rPr lang="sr-Latn-RS" b="1" dirty="0" smtClean="0"/>
              <a:t>c</a:t>
            </a:r>
            <a:r>
              <a:rPr lang="en-US" b="1" dirty="0" err="1" smtClean="0"/>
              <a:t>i</a:t>
            </a:r>
            <a:r>
              <a:rPr lang="en-US" b="1" dirty="0"/>
              <a:t>" </a:t>
            </a:r>
            <a:r>
              <a:rPr lang="en-US" b="1" dirty="0" err="1"/>
              <a:t>jer</a:t>
            </a:r>
            <a:r>
              <a:rPr lang="en-US" b="1" dirty="0"/>
              <a:t> </a:t>
            </a:r>
            <a:r>
              <a:rPr lang="en-US" b="1" dirty="0" err="1"/>
              <a:t>imaju</a:t>
            </a:r>
            <a:r>
              <a:rPr lang="en-US" b="1" dirty="0"/>
              <a:t> </a:t>
            </a:r>
            <a:r>
              <a:rPr lang="en-US" b="1" dirty="0" err="1" smtClean="0"/>
              <a:t>ve</a:t>
            </a:r>
            <a:r>
              <a:rPr lang="sr-Latn-RS" b="1" dirty="0" smtClean="0"/>
              <a:t>ć</a:t>
            </a:r>
            <a:r>
              <a:rPr lang="en-US" b="1" dirty="0" smtClean="0"/>
              <a:t>e </a:t>
            </a:r>
            <a:r>
              <a:rPr lang="sr-Latn-RS" b="1" dirty="0" smtClean="0"/>
              <a:t>š</a:t>
            </a:r>
            <a:r>
              <a:rPr lang="en-US" b="1" dirty="0" err="1" smtClean="0"/>
              <a:t>anse</a:t>
            </a:r>
            <a:r>
              <a:rPr lang="en-US" b="1" dirty="0" smtClean="0"/>
              <a:t> </a:t>
            </a:r>
            <a:r>
              <a:rPr lang="en-US" b="1" dirty="0"/>
              <a:t>da </a:t>
            </a:r>
            <a:r>
              <a:rPr lang="en-US" b="1" dirty="0" err="1"/>
              <a:t>napreduju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pretvore</a:t>
            </a:r>
            <a:r>
              <a:rPr lang="en-US" b="1" dirty="0"/>
              <a:t> se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kraljicu</a:t>
            </a:r>
            <a:r>
              <a:rPr lang="en-US" b="1" dirty="0"/>
              <a:t>. </a:t>
            </a:r>
            <a:endParaRPr lang="sr-Latn-RS" b="1" dirty="0" smtClean="0"/>
          </a:p>
          <a:p>
            <a:pPr marL="0" indent="0">
              <a:buNone/>
            </a:pPr>
            <a:r>
              <a:rPr lang="en-US" b="1" dirty="0" err="1" smtClean="0"/>
              <a:t>Slobodni</a:t>
            </a:r>
            <a:r>
              <a:rPr lang="en-US" b="1" dirty="0" smtClean="0"/>
              <a:t> </a:t>
            </a:r>
            <a:r>
              <a:rPr lang="en-US" b="1" dirty="0" err="1" smtClean="0"/>
              <a:t>pješak</a:t>
            </a:r>
            <a:r>
              <a:rPr lang="en-US" b="1" dirty="0" smtClean="0"/>
              <a:t> </a:t>
            </a:r>
            <a:r>
              <a:rPr lang="en-US" b="1" dirty="0"/>
              <a:t>je </a:t>
            </a:r>
            <a:r>
              <a:rPr lang="en-US" b="1" dirty="0" err="1" smtClean="0"/>
              <a:t>va</a:t>
            </a:r>
            <a:r>
              <a:rPr lang="sr-Latn-RS" b="1" dirty="0" smtClean="0"/>
              <a:t>ž</a:t>
            </a:r>
            <a:r>
              <a:rPr lang="en-US" b="1" dirty="0" smtClean="0"/>
              <a:t>an </a:t>
            </a:r>
            <a:r>
              <a:rPr lang="en-US" b="1" dirty="0" err="1" smtClean="0"/>
              <a:t>strate</a:t>
            </a:r>
            <a:r>
              <a:rPr lang="sr-Latn-RS" b="1" dirty="0" smtClean="0"/>
              <a:t>š</a:t>
            </a:r>
            <a:r>
              <a:rPr lang="en-US" b="1" dirty="0" err="1" smtClean="0"/>
              <a:t>ki</a:t>
            </a:r>
            <a:r>
              <a:rPr lang="en-US" b="1" dirty="0" smtClean="0"/>
              <a:t> </a:t>
            </a:r>
            <a:r>
              <a:rPr lang="en-US" b="1" dirty="0" err="1"/>
              <a:t>faktor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njegov</a:t>
            </a:r>
            <a:r>
              <a:rPr lang="en-US" b="1" dirty="0"/>
              <a:t> </a:t>
            </a:r>
            <a:r>
              <a:rPr lang="en-US" b="1" dirty="0" err="1" smtClean="0"/>
              <a:t>zna</a:t>
            </a:r>
            <a:r>
              <a:rPr lang="sr-Latn-RS" b="1" dirty="0" smtClean="0"/>
              <a:t>č</a:t>
            </a:r>
            <a:r>
              <a:rPr lang="en-US" b="1" dirty="0" err="1" smtClean="0"/>
              <a:t>aj</a:t>
            </a:r>
            <a:r>
              <a:rPr lang="en-US" b="1" dirty="0" smtClean="0"/>
              <a:t> </a:t>
            </a:r>
            <a:r>
              <a:rPr lang="en-US" b="1" dirty="0" err="1"/>
              <a:t>raste</a:t>
            </a:r>
            <a:r>
              <a:rPr lang="en-US" b="1" dirty="0"/>
              <a:t> </a:t>
            </a:r>
            <a:r>
              <a:rPr lang="sr-Latn-RS" b="1" dirty="0" smtClean="0"/>
              <a:t>š</a:t>
            </a:r>
            <a:r>
              <a:rPr lang="en-US" b="1" dirty="0" smtClean="0"/>
              <a:t>to </a:t>
            </a:r>
            <a:r>
              <a:rPr lang="en-US" b="1" dirty="0"/>
              <a:t>se </a:t>
            </a:r>
            <a:r>
              <a:rPr lang="en-US" b="1" dirty="0" smtClean="0"/>
              <a:t>vi</a:t>
            </a:r>
            <a:r>
              <a:rPr lang="sr-Latn-RS" b="1" dirty="0" smtClean="0"/>
              <a:t>š</a:t>
            </a:r>
            <a:r>
              <a:rPr lang="en-US" b="1" dirty="0" smtClean="0"/>
              <a:t>e </a:t>
            </a:r>
            <a:r>
              <a:rPr lang="en-US" b="1" dirty="0" err="1"/>
              <a:t>priblizava</a:t>
            </a:r>
            <a:r>
              <a:rPr lang="en-US" b="1" dirty="0"/>
              <a:t> </a:t>
            </a:r>
            <a:r>
              <a:rPr lang="en-US" b="1" dirty="0" err="1" smtClean="0"/>
              <a:t>zavr</a:t>
            </a:r>
            <a:r>
              <a:rPr lang="sr-Latn-RS" b="1" dirty="0" smtClean="0"/>
              <a:t>š</a:t>
            </a:r>
            <a:r>
              <a:rPr lang="en-US" b="1" dirty="0" err="1" smtClean="0"/>
              <a:t>nica</a:t>
            </a:r>
            <a:r>
              <a:rPr lang="en-US" b="1" dirty="0"/>
              <a:t>.</a:t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86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SLOBODNI PJEŠACI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/>
            </a:r>
            <a:br>
              <a:rPr lang="en-US" b="1" dirty="0"/>
            </a:br>
            <a:r>
              <a:rPr lang="en-US" b="1" u="sng" dirty="0"/>
              <a:t>STVARANJE SLOBODNOG </a:t>
            </a:r>
            <a:r>
              <a:rPr lang="en-US" b="1" u="sng" dirty="0" smtClean="0"/>
              <a:t>PJEŠAKA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1. </a:t>
            </a:r>
            <a:r>
              <a:rPr lang="en-US" b="1" dirty="0" err="1"/>
              <a:t>Eliminacijom</a:t>
            </a:r>
            <a:r>
              <a:rPr lang="en-US" b="1" dirty="0"/>
              <a:t> </a:t>
            </a:r>
            <a:r>
              <a:rPr lang="en-US" b="1" dirty="0" err="1" smtClean="0"/>
              <a:t>protivni</a:t>
            </a:r>
            <a:r>
              <a:rPr lang="sr-Latn-RS" b="1" dirty="0" smtClean="0"/>
              <a:t>č</a:t>
            </a:r>
            <a:r>
              <a:rPr lang="en-US" b="1" dirty="0" err="1" smtClean="0"/>
              <a:t>og</a:t>
            </a:r>
            <a:r>
              <a:rPr lang="en-US" b="1" dirty="0" smtClean="0"/>
              <a:t> </a:t>
            </a:r>
            <a:r>
              <a:rPr lang="en-US" b="1" dirty="0" err="1" smtClean="0"/>
              <a:t>pješaka</a:t>
            </a:r>
            <a:r>
              <a:rPr lang="en-US" b="1" dirty="0" smtClean="0"/>
              <a:t> </a:t>
            </a:r>
            <a:r>
              <a:rPr lang="en-US" b="1" dirty="0" err="1"/>
              <a:t>ispred</a:t>
            </a:r>
            <a:r>
              <a:rPr lang="en-US" b="1" dirty="0"/>
              <a:t> </a:t>
            </a:r>
            <a:r>
              <a:rPr lang="en-US" b="1" dirty="0" err="1"/>
              <a:t>njega</a:t>
            </a:r>
            <a:r>
              <a:rPr lang="en-US" b="1" dirty="0"/>
              <a:t>. To se </a:t>
            </a:r>
            <a:r>
              <a:rPr lang="en-US" b="1" dirty="0" err="1" smtClean="0"/>
              <a:t>posti</a:t>
            </a:r>
            <a:r>
              <a:rPr lang="sr-Latn-RS" b="1" dirty="0" smtClean="0"/>
              <a:t>ž</a:t>
            </a:r>
            <a:r>
              <a:rPr lang="en-US" b="1" dirty="0" smtClean="0"/>
              <a:t>e </a:t>
            </a:r>
            <a:r>
              <a:rPr lang="en-US" b="1" dirty="0" err="1"/>
              <a:t>na</a:t>
            </a:r>
            <a:r>
              <a:rPr lang="en-US" b="1" dirty="0"/>
              <a:t> tri </a:t>
            </a:r>
            <a:r>
              <a:rPr lang="en-US" b="1" dirty="0" err="1" smtClean="0"/>
              <a:t>na</a:t>
            </a:r>
            <a:r>
              <a:rPr lang="sr-Latn-RS" b="1" dirty="0" smtClean="0"/>
              <a:t>č</a:t>
            </a:r>
            <a:r>
              <a:rPr lang="en-US" b="1" dirty="0" err="1" smtClean="0"/>
              <a:t>ina</a:t>
            </a:r>
            <a:r>
              <a:rPr lang="en-US" b="1" dirty="0"/>
              <a:t>: </a:t>
            </a:r>
            <a:br>
              <a:rPr lang="en-US" b="1" dirty="0"/>
            </a:br>
            <a:r>
              <a:rPr lang="en-US" dirty="0"/>
              <a:t>a) </a:t>
            </a:r>
            <a:r>
              <a:rPr lang="en-US" dirty="0" err="1"/>
              <a:t>izmjenog</a:t>
            </a:r>
            <a:r>
              <a:rPr lang="en-US" dirty="0"/>
              <a:t> tog </a:t>
            </a:r>
            <a:r>
              <a:rPr lang="en-US" dirty="0" err="1" smtClean="0"/>
              <a:t>pješaka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nekog</a:t>
            </a:r>
            <a:r>
              <a:rPr lang="en-US" dirty="0"/>
              <a:t> od </a:t>
            </a:r>
            <a:r>
              <a:rPr lang="en-US" dirty="0" err="1" smtClean="0"/>
              <a:t>na</a:t>
            </a:r>
            <a:r>
              <a:rPr lang="sr-Latn-RS" dirty="0" smtClean="0"/>
              <a:t>š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pješaka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b)</a:t>
            </a:r>
            <a:r>
              <a:rPr lang="sr-Latn-RS" dirty="0" smtClean="0"/>
              <a:t>ž</a:t>
            </a:r>
            <a:r>
              <a:rPr lang="en-US" dirty="0" err="1" smtClean="0"/>
              <a:t>rtvom</a:t>
            </a:r>
            <a:r>
              <a:rPr lang="en-US" dirty="0" smtClean="0"/>
              <a:t> </a:t>
            </a:r>
            <a:r>
              <a:rPr lang="en-US" dirty="0"/>
              <a:t>figure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pješaka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c) </a:t>
            </a:r>
            <a:r>
              <a:rPr lang="en-US" dirty="0" err="1"/>
              <a:t>napadom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osvajajem</a:t>
            </a:r>
            <a:r>
              <a:rPr lang="en-US" dirty="0"/>
              <a:t> </a:t>
            </a:r>
            <a:r>
              <a:rPr lang="en-US" dirty="0" err="1" smtClean="0"/>
              <a:t>pješaka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2. </a:t>
            </a:r>
            <a:r>
              <a:rPr lang="en-US" b="1" dirty="0" err="1" smtClean="0"/>
              <a:t>pješak</a:t>
            </a:r>
            <a:r>
              <a:rPr lang="en-US" b="1" dirty="0" smtClean="0"/>
              <a:t> </a:t>
            </a:r>
            <a:r>
              <a:rPr lang="en-US" b="1" dirty="0" err="1"/>
              <a:t>napreduje</a:t>
            </a:r>
            <a:r>
              <a:rPr lang="en-US" b="1" dirty="0"/>
              <a:t> </a:t>
            </a:r>
            <a:r>
              <a:rPr lang="en-US" b="1" dirty="0" err="1"/>
              <a:t>kada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toj</a:t>
            </a:r>
            <a:r>
              <a:rPr lang="en-US" b="1" dirty="0"/>
              <a:t> </a:t>
            </a:r>
            <a:r>
              <a:rPr lang="en-US" b="1" dirty="0" err="1"/>
              <a:t>strani</a:t>
            </a:r>
            <a:r>
              <a:rPr lang="en-US" b="1" dirty="0"/>
              <a:t> </a:t>
            </a:r>
            <a:r>
              <a:rPr lang="en-US" b="1" dirty="0" err="1" smtClean="0"/>
              <a:t>ima</a:t>
            </a:r>
            <a:r>
              <a:rPr lang="sr-Latn-RS" b="1" dirty="0" smtClean="0"/>
              <a:t>š</a:t>
            </a:r>
            <a:r>
              <a:rPr lang="en-US" b="1" dirty="0" smtClean="0"/>
              <a:t> </a:t>
            </a:r>
            <a:r>
              <a:rPr lang="en-US" b="1" dirty="0" err="1"/>
              <a:t>prednost</a:t>
            </a:r>
            <a:r>
              <a:rPr lang="en-US" dirty="0"/>
              <a:t> (</a:t>
            </a:r>
            <a:r>
              <a:rPr lang="en-US" dirty="0" err="1"/>
              <a:t>npr</a:t>
            </a:r>
            <a:r>
              <a:rPr lang="en-US" dirty="0"/>
              <a:t>. 3 </a:t>
            </a:r>
            <a:r>
              <a:rPr lang="en-US" dirty="0" err="1" smtClean="0"/>
              <a:t>pješaka</a:t>
            </a:r>
            <a:r>
              <a:rPr lang="en-US" dirty="0" smtClean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2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jednog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b="1" dirty="0" err="1"/>
              <a:t>Postoji</a:t>
            </a:r>
            <a:r>
              <a:rPr lang="en-US" b="1" dirty="0"/>
              <a:t> </a:t>
            </a:r>
            <a:r>
              <a:rPr lang="en-US" b="1" dirty="0" err="1" smtClean="0"/>
              <a:t>va</a:t>
            </a:r>
            <a:r>
              <a:rPr lang="sr-Latn-RS" b="1" dirty="0" smtClean="0"/>
              <a:t>ž</a:t>
            </a:r>
            <a:r>
              <a:rPr lang="en-US" b="1" dirty="0" smtClean="0"/>
              <a:t>no </a:t>
            </a:r>
            <a:r>
              <a:rPr lang="en-US" b="1" dirty="0" err="1"/>
              <a:t>pravilo</a:t>
            </a:r>
            <a:r>
              <a:rPr lang="en-US" b="1" dirty="0"/>
              <a:t> u </a:t>
            </a:r>
            <a:r>
              <a:rPr lang="en-US" b="1" dirty="0" err="1"/>
              <a:t>vezi</a:t>
            </a:r>
            <a:r>
              <a:rPr lang="en-US" b="1" dirty="0"/>
              <a:t> </a:t>
            </a:r>
            <a:r>
              <a:rPr lang="en-US" b="1" dirty="0" err="1"/>
              <a:t>slobodnog</a:t>
            </a:r>
            <a:r>
              <a:rPr lang="en-US" b="1" dirty="0"/>
              <a:t> </a:t>
            </a:r>
            <a:r>
              <a:rPr lang="en-US" b="1" dirty="0" err="1" smtClean="0"/>
              <a:t>pješaka</a:t>
            </a:r>
            <a:r>
              <a:rPr lang="en-US" b="1" dirty="0"/>
              <a:t>: </a:t>
            </a:r>
            <a:r>
              <a:rPr lang="en-US" b="1" dirty="0" err="1"/>
              <a:t>Prvo</a:t>
            </a:r>
            <a:r>
              <a:rPr lang="en-US" b="1" dirty="0"/>
              <a:t> </a:t>
            </a:r>
            <a:r>
              <a:rPr lang="en-US" b="1" dirty="0" err="1"/>
              <a:t>guraj</a:t>
            </a:r>
            <a:r>
              <a:rPr lang="en-US" b="1" dirty="0"/>
              <a:t> </a:t>
            </a:r>
            <a:r>
              <a:rPr lang="en-US" b="1" dirty="0" err="1"/>
              <a:t>slobodnog</a:t>
            </a:r>
            <a:r>
              <a:rPr lang="en-US" b="1" dirty="0"/>
              <a:t> </a:t>
            </a:r>
            <a:r>
              <a:rPr lang="en-US" b="1" dirty="0" err="1" smtClean="0"/>
              <a:t>pješaka</a:t>
            </a:r>
            <a:r>
              <a:rPr lang="en-US" b="1" dirty="0" smtClean="0"/>
              <a:t> </a:t>
            </a:r>
            <a:r>
              <a:rPr lang="en-US" b="1" dirty="0"/>
              <a:t>a </a:t>
            </a:r>
            <a:r>
              <a:rPr lang="en-US" b="1" dirty="0" err="1"/>
              <a:t>tek</a:t>
            </a:r>
            <a:r>
              <a:rPr lang="en-US" b="1" dirty="0"/>
              <a:t> </a:t>
            </a:r>
            <a:r>
              <a:rPr lang="en-US" b="1" dirty="0" err="1"/>
              <a:t>poslije</a:t>
            </a:r>
            <a:r>
              <a:rPr lang="en-US" b="1" dirty="0"/>
              <a:t> </a:t>
            </a:r>
            <a:r>
              <a:rPr lang="en-US" b="1" dirty="0" err="1" smtClean="0"/>
              <a:t>pješaka</a:t>
            </a:r>
            <a:r>
              <a:rPr lang="en-US" b="1" dirty="0" smtClean="0"/>
              <a:t> </a:t>
            </a:r>
            <a:r>
              <a:rPr lang="en-US" b="1" dirty="0"/>
              <a:t>do </a:t>
            </a:r>
            <a:r>
              <a:rPr lang="en-US" b="1" dirty="0" err="1"/>
              <a:t>njega</a:t>
            </a:r>
            <a:r>
              <a:rPr lang="en-US" b="1" dirty="0"/>
              <a:t> (</a:t>
            </a:r>
            <a:r>
              <a:rPr lang="en-US" b="1" dirty="0" err="1" smtClean="0"/>
              <a:t>ina</a:t>
            </a:r>
            <a:r>
              <a:rPr lang="sr-Latn-RS" b="1" dirty="0" smtClean="0"/>
              <a:t>č</a:t>
            </a:r>
            <a:r>
              <a:rPr lang="en-US" b="1" dirty="0" smtClean="0"/>
              <a:t>e </a:t>
            </a:r>
            <a:r>
              <a:rPr lang="en-US" b="1" dirty="0" err="1"/>
              <a:t>protivnik</a:t>
            </a:r>
            <a:r>
              <a:rPr lang="en-US" b="1" dirty="0"/>
              <a:t> </a:t>
            </a:r>
            <a:r>
              <a:rPr lang="en-US" b="1" dirty="0" err="1" smtClean="0"/>
              <a:t>mo</a:t>
            </a:r>
            <a:r>
              <a:rPr lang="sr-Latn-RS" b="1" dirty="0" smtClean="0"/>
              <a:t>ž</a:t>
            </a:r>
            <a:r>
              <a:rPr lang="en-US" b="1" dirty="0" smtClean="0"/>
              <a:t>e </a:t>
            </a:r>
            <a:r>
              <a:rPr lang="en-US" b="1" dirty="0" err="1"/>
              <a:t>biti</a:t>
            </a:r>
            <a:r>
              <a:rPr lang="en-US" b="1" dirty="0"/>
              <a:t> u </a:t>
            </a:r>
            <a:r>
              <a:rPr lang="en-US" b="1" dirty="0" err="1"/>
              <a:t>stanju</a:t>
            </a:r>
            <a:r>
              <a:rPr lang="en-US" b="1" dirty="0"/>
              <a:t> da </a:t>
            </a:r>
            <a:r>
              <a:rPr lang="en-US" b="1" dirty="0" err="1"/>
              <a:t>ga</a:t>
            </a:r>
            <a:r>
              <a:rPr lang="en-US" b="1" dirty="0"/>
              <a:t> </a:t>
            </a:r>
            <a:r>
              <a:rPr lang="en-US" b="1" dirty="0" err="1"/>
              <a:t>zaustavi</a:t>
            </a:r>
            <a:r>
              <a:rPr lang="en-US" b="1" dirty="0"/>
              <a:t>)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705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SLOBODNI PJEŠACI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/>
            </a:r>
            <a:br>
              <a:rPr lang="en-US" b="1" dirty="0"/>
            </a:br>
            <a:r>
              <a:rPr lang="en-US" b="1" u="sng" dirty="0" smtClean="0"/>
              <a:t>BORBA PROTIV SLOBODNOG PJEŠAKA</a:t>
            </a:r>
            <a:endParaRPr lang="en-US" u="sng" dirty="0" smtClean="0"/>
          </a:p>
          <a:p>
            <a:pPr marL="0" indent="0">
              <a:buNone/>
            </a:pPr>
            <a:r>
              <a:rPr lang="en-US" b="1" dirty="0"/>
              <a:t> </a:t>
            </a:r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Blokiranje</a:t>
            </a:r>
            <a:r>
              <a:rPr lang="en-US" dirty="0"/>
              <a:t> </a:t>
            </a:r>
            <a:r>
              <a:rPr lang="en-US" dirty="0" err="1"/>
              <a:t>slobodnog</a:t>
            </a:r>
            <a:r>
              <a:rPr lang="en-US" dirty="0"/>
              <a:t> </a:t>
            </a:r>
            <a:r>
              <a:rPr lang="en-US" dirty="0" err="1" smtClean="0"/>
              <a:t>pješaka</a:t>
            </a:r>
            <a:r>
              <a:rPr lang="en-US" dirty="0"/>
              <a:t>. </a:t>
            </a:r>
            <a:r>
              <a:rPr lang="en-US" dirty="0" err="1"/>
              <a:t>Najbolji</a:t>
            </a:r>
            <a:r>
              <a:rPr lang="en-US" dirty="0"/>
              <a:t> </a:t>
            </a:r>
            <a:r>
              <a:rPr lang="en-US" dirty="0" err="1"/>
              <a:t>blokator</a:t>
            </a:r>
            <a:r>
              <a:rPr lang="en-US" dirty="0"/>
              <a:t> je </a:t>
            </a:r>
            <a:r>
              <a:rPr lang="en-US" dirty="0" err="1"/>
              <a:t>konj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Napadanje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kontrola</a:t>
            </a:r>
            <a:r>
              <a:rPr lang="en-US" dirty="0"/>
              <a:t> </a:t>
            </a:r>
            <a:r>
              <a:rPr lang="en-US" dirty="0" err="1"/>
              <a:t>polja</a:t>
            </a:r>
            <a:r>
              <a:rPr lang="en-US" dirty="0"/>
              <a:t> </a:t>
            </a:r>
            <a:r>
              <a:rPr lang="en-US" dirty="0" err="1"/>
              <a:t>ispred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u="sng" dirty="0"/>
              <a:t>POMAGANJE SLOBODNOM </a:t>
            </a:r>
            <a:r>
              <a:rPr lang="en-US" b="1" u="sng" dirty="0" smtClean="0"/>
              <a:t>PJEŠAKU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Izmjena</a:t>
            </a:r>
            <a:r>
              <a:rPr lang="en-US" dirty="0"/>
              <a:t> </a:t>
            </a:r>
            <a:r>
              <a:rPr lang="en-US" dirty="0" err="1"/>
              <a:t>blokatora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konja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Tjeranje</a:t>
            </a:r>
            <a:r>
              <a:rPr lang="en-US" dirty="0"/>
              <a:t> </a:t>
            </a:r>
            <a:r>
              <a:rPr lang="en-US" dirty="0" err="1"/>
              <a:t>blokatora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topa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015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398" y="0"/>
            <a:ext cx="8229600" cy="1143000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SLOBODNI PJEŠACI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407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35766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Korisnik\Desktop\sahovski web sajt 2013 avgust\fle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Korisnik\Desktop\sahovski web sajt 2013 avgust\fle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37290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23566" y="1037481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Yurgis-Botvinnik</a:t>
            </a:r>
            <a:r>
              <a:rPr lang="en-US" b="1" dirty="0">
                <a:solidFill>
                  <a:srgbClr val="FF0000"/>
                </a:solidFill>
              </a:rPr>
              <a:t>, M., 1931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endParaRPr lang="sr-Latn-RS" b="1" i="1" dirty="0"/>
          </a:p>
          <a:p>
            <a:r>
              <a:rPr lang="en-US" b="1" i="1" dirty="0" err="1" smtClean="0"/>
              <a:t>Pozicija</a:t>
            </a:r>
            <a:r>
              <a:rPr lang="en-US" b="1" i="1" dirty="0" smtClean="0"/>
              <a:t> </a:t>
            </a:r>
            <a:r>
              <a:rPr lang="en-US" b="1" i="1" dirty="0" err="1"/>
              <a:t>crnog</a:t>
            </a:r>
            <a:r>
              <a:rPr lang="en-US" b="1" i="1" dirty="0"/>
              <a:t> je </a:t>
            </a:r>
            <a:r>
              <a:rPr lang="en-US" b="1" i="1" dirty="0" err="1"/>
              <a:t>bolja</a:t>
            </a:r>
            <a:r>
              <a:rPr lang="en-US" b="1" i="1" dirty="0"/>
              <a:t>, </a:t>
            </a:r>
            <a:r>
              <a:rPr lang="en-US" b="1" i="1" dirty="0" err="1"/>
              <a:t>zbog</a:t>
            </a:r>
            <a:r>
              <a:rPr lang="en-US" b="1" i="1" dirty="0"/>
              <a:t> </a:t>
            </a:r>
            <a:r>
              <a:rPr lang="en-US" b="1" i="1" dirty="0" err="1"/>
              <a:t>prostorne</a:t>
            </a:r>
            <a:r>
              <a:rPr lang="en-US" b="1" i="1" dirty="0"/>
              <a:t> </a:t>
            </a:r>
            <a:r>
              <a:rPr lang="en-US" b="1" i="1" dirty="0" err="1"/>
              <a:t>prednosti</a:t>
            </a:r>
            <a:r>
              <a:rPr lang="en-US" b="1" i="1" dirty="0"/>
              <a:t> </a:t>
            </a:r>
            <a:r>
              <a:rPr lang="en-US" b="1" i="1" dirty="0" err="1"/>
              <a:t>kontrole</a:t>
            </a:r>
            <a:r>
              <a:rPr lang="en-US" b="1" i="1" dirty="0"/>
              <a:t> </a:t>
            </a:r>
            <a:r>
              <a:rPr lang="en-US" b="1" i="1" dirty="0" err="1"/>
              <a:t>otvorenih</a:t>
            </a:r>
            <a:r>
              <a:rPr lang="en-US" b="1" i="1" dirty="0"/>
              <a:t> </a:t>
            </a:r>
            <a:r>
              <a:rPr lang="en-US" b="1" i="1" dirty="0" err="1"/>
              <a:t>linija</a:t>
            </a:r>
            <a:r>
              <a:rPr lang="en-US" b="1" i="1" dirty="0"/>
              <a:t> </a:t>
            </a:r>
            <a:r>
              <a:rPr lang="en-US" b="1" i="1" dirty="0" err="1"/>
              <a:t>ima</a:t>
            </a:r>
            <a:r>
              <a:rPr lang="en-US" b="1" i="1" dirty="0"/>
              <a:t> </a:t>
            </a:r>
            <a:r>
              <a:rPr lang="en-US" b="1" i="1" dirty="0" err="1"/>
              <a:t>mogućnost</a:t>
            </a:r>
            <a:r>
              <a:rPr lang="en-US" b="1" i="1" dirty="0"/>
              <a:t> </a:t>
            </a:r>
            <a:r>
              <a:rPr lang="en-US" b="1" i="1" dirty="0" err="1"/>
              <a:t>napada</a:t>
            </a:r>
            <a:r>
              <a:rPr lang="en-US" b="1" i="1" dirty="0"/>
              <a:t> </a:t>
            </a:r>
            <a:r>
              <a:rPr lang="en-US" b="1" i="1" dirty="0" err="1"/>
              <a:t>na</a:t>
            </a:r>
            <a:r>
              <a:rPr lang="en-US" b="1" i="1" dirty="0"/>
              <a:t> </a:t>
            </a:r>
            <a:r>
              <a:rPr lang="en-US" b="1" i="1" dirty="0" err="1"/>
              <a:t>slaba</a:t>
            </a:r>
            <a:r>
              <a:rPr lang="en-US" b="1" i="1" dirty="0"/>
              <a:t> </a:t>
            </a:r>
            <a:r>
              <a:rPr lang="en-US" b="1" i="1" dirty="0" err="1"/>
              <a:t>polja</a:t>
            </a:r>
            <a:r>
              <a:rPr lang="en-US" b="1" i="1" dirty="0"/>
              <a:t> </a:t>
            </a:r>
            <a:r>
              <a:rPr lang="en-US" b="1" i="1" dirty="0" err="1"/>
              <a:t>na</a:t>
            </a:r>
            <a:r>
              <a:rPr lang="en-US" b="1" i="1" dirty="0"/>
              <a:t> </a:t>
            </a:r>
            <a:r>
              <a:rPr lang="en-US" b="1" i="1" dirty="0" err="1"/>
              <a:t>daminoj</a:t>
            </a:r>
            <a:r>
              <a:rPr lang="en-US" b="1" i="1" dirty="0"/>
              <a:t> </a:t>
            </a:r>
            <a:r>
              <a:rPr lang="en-US" b="1" i="1" dirty="0" err="1"/>
              <a:t>strani</a:t>
            </a:r>
            <a:r>
              <a:rPr lang="en-US" b="1" i="1" dirty="0"/>
              <a:t> </a:t>
            </a:r>
            <a:r>
              <a:rPr lang="en-US" b="1" i="1" dirty="0" err="1"/>
              <a:t>protivnika</a:t>
            </a:r>
            <a:r>
              <a:rPr lang="en-US" b="1" i="1" dirty="0"/>
              <a:t>. </a:t>
            </a:r>
            <a:r>
              <a:rPr lang="en-US" b="1" i="1" dirty="0" err="1"/>
              <a:t>Mirno</a:t>
            </a:r>
            <a:r>
              <a:rPr lang="en-US" b="1" i="1" dirty="0"/>
              <a:t> </a:t>
            </a:r>
            <a:r>
              <a:rPr lang="en-US" b="1" i="1" dirty="0" err="1"/>
              <a:t>manevrisanje</a:t>
            </a:r>
            <a:r>
              <a:rPr lang="en-US" b="1" i="1" dirty="0"/>
              <a:t> bi </a:t>
            </a:r>
            <a:r>
              <a:rPr lang="en-US" b="1" i="1" dirty="0" err="1"/>
              <a:t>teško</a:t>
            </a:r>
            <a:r>
              <a:rPr lang="en-US" b="1" i="1" dirty="0"/>
              <a:t> </a:t>
            </a:r>
            <a:r>
              <a:rPr lang="en-US" b="1" i="1" dirty="0" err="1"/>
              <a:t>dalo</a:t>
            </a:r>
            <a:r>
              <a:rPr lang="en-US" b="1" i="1" dirty="0"/>
              <a:t> </a:t>
            </a:r>
            <a:r>
              <a:rPr lang="en-US" b="1" i="1" dirty="0" err="1"/>
              <a:t>nesto</a:t>
            </a:r>
            <a:r>
              <a:rPr lang="en-US" b="1" i="1" dirty="0"/>
              <a:t> </a:t>
            </a:r>
            <a:r>
              <a:rPr lang="en-US" b="1" i="1" dirty="0" err="1"/>
              <a:t>opipljivo</a:t>
            </a:r>
            <a:r>
              <a:rPr lang="en-US" b="1" i="1" dirty="0"/>
              <a:t>, </a:t>
            </a:r>
            <a:r>
              <a:rPr lang="en-US" b="1" i="1" dirty="0" err="1"/>
              <a:t>tako</a:t>
            </a:r>
            <a:r>
              <a:rPr lang="en-US" b="1" i="1" dirty="0"/>
              <a:t> da </a:t>
            </a:r>
            <a:r>
              <a:rPr lang="en-US" b="1" i="1" dirty="0" err="1"/>
              <a:t>crni</a:t>
            </a:r>
            <a:r>
              <a:rPr lang="en-US" b="1" i="1" dirty="0"/>
              <a:t> </a:t>
            </a:r>
            <a:r>
              <a:rPr lang="en-US" b="1" i="1" dirty="0" err="1"/>
              <a:t>odlučuje</a:t>
            </a:r>
            <a:r>
              <a:rPr lang="en-US" b="1" i="1" dirty="0"/>
              <a:t> da </a:t>
            </a:r>
            <a:r>
              <a:rPr lang="en-US" b="1" i="1" dirty="0" err="1"/>
              <a:t>napadne</a:t>
            </a:r>
            <a:r>
              <a:rPr lang="en-US" b="1" i="1" dirty="0"/>
              <a:t> </a:t>
            </a:r>
            <a:r>
              <a:rPr lang="en-US" b="1" i="1" dirty="0" err="1"/>
              <a:t>protivničku</a:t>
            </a:r>
            <a:r>
              <a:rPr lang="en-US" b="1" i="1" dirty="0"/>
              <a:t> </a:t>
            </a:r>
            <a:r>
              <a:rPr lang="en-US" b="1" i="1" dirty="0" err="1"/>
              <a:t>poziciju</a:t>
            </a:r>
            <a:r>
              <a:rPr lang="en-US" b="1" i="1" dirty="0"/>
              <a:t> </a:t>
            </a:r>
            <a:r>
              <a:rPr lang="en-US" b="1" i="1" dirty="0" err="1"/>
              <a:t>topom</a:t>
            </a:r>
            <a:r>
              <a:rPr lang="en-US" b="1" i="1" dirty="0"/>
              <a:t>, </a:t>
            </a:r>
            <a:r>
              <a:rPr lang="en-US" b="1" i="1" dirty="0" err="1"/>
              <a:t>očekujuci</a:t>
            </a:r>
            <a:r>
              <a:rPr lang="en-US" b="1" i="1" dirty="0"/>
              <a:t> </a:t>
            </a:r>
            <a:r>
              <a:rPr lang="en-US" b="1" i="1" dirty="0" err="1" smtClean="0"/>
              <a:t>posle</a:t>
            </a:r>
            <a:r>
              <a:rPr lang="en-US" b="1" i="1" dirty="0" smtClean="0"/>
              <a:t> </a:t>
            </a:r>
            <a:r>
              <a:rPr lang="en-US" b="1" i="1" dirty="0" err="1"/>
              <a:t>žrtvene</a:t>
            </a:r>
            <a:r>
              <a:rPr lang="en-US" b="1" i="1" dirty="0"/>
              <a:t> </a:t>
            </a:r>
            <a:r>
              <a:rPr lang="en-US" b="1" i="1" dirty="0" err="1"/>
              <a:t>izmjene</a:t>
            </a:r>
            <a:r>
              <a:rPr lang="en-US" b="1" i="1" dirty="0"/>
              <a:t> </a:t>
            </a:r>
            <a:r>
              <a:rPr lang="en-US" b="1" i="1" dirty="0" err="1"/>
              <a:t>opipljivu</a:t>
            </a:r>
            <a:r>
              <a:rPr lang="en-US" b="1" i="1" dirty="0"/>
              <a:t> </a:t>
            </a:r>
            <a:r>
              <a:rPr lang="en-US" b="1" i="1" dirty="0" err="1"/>
              <a:t>prednost</a:t>
            </a:r>
            <a:r>
              <a:rPr lang="en-US" b="1" i="1" dirty="0"/>
              <a:t>.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8" y="2708920"/>
            <a:ext cx="36576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0428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SLOBODNI PJEŠACI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35766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Korisnik\Desktop\sahovski web sajt 2013 avgust\fle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Korisnik\Desktop\sahovski web sajt 2013 avgust\fle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37290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52734" y="1469429"/>
            <a:ext cx="7920880" cy="423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 1...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Rc3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!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2. Bxc3 dxc3 </a:t>
            </a:r>
            <a:r>
              <a:rPr lang="en-US" b="1" dirty="0">
                <a:ea typeface="Calibri"/>
                <a:cs typeface="Times New Roman"/>
              </a:rPr>
              <a:t/>
            </a:r>
            <a:br>
              <a:rPr lang="en-US" b="1" dirty="0">
                <a:ea typeface="Calibri"/>
                <a:cs typeface="Times New Roman"/>
              </a:rPr>
            </a:br>
            <a:r>
              <a:rPr lang="en-US" b="1" i="1" dirty="0">
                <a:ea typeface="Calibri"/>
                <a:cs typeface="Times New Roman"/>
              </a:rPr>
              <a:t>{</a:t>
            </a:r>
            <a:r>
              <a:rPr lang="en-US" b="1" i="1" dirty="0" err="1">
                <a:ea typeface="Calibri"/>
                <a:cs typeface="Times New Roman"/>
              </a:rPr>
              <a:t>Bijeli</a:t>
            </a:r>
            <a:r>
              <a:rPr lang="en-US" b="1" i="1" dirty="0">
                <a:ea typeface="Calibri"/>
                <a:cs typeface="Times New Roman"/>
              </a:rPr>
              <a:t> je </a:t>
            </a:r>
            <a:r>
              <a:rPr lang="en-US" b="1" i="1" dirty="0" err="1">
                <a:ea typeface="Calibri"/>
                <a:cs typeface="Times New Roman"/>
              </a:rPr>
              <a:t>prisiljen</a:t>
            </a:r>
            <a:r>
              <a:rPr lang="en-US" b="1" i="1" dirty="0">
                <a:ea typeface="Calibri"/>
                <a:cs typeface="Times New Roman"/>
              </a:rPr>
              <a:t> da </a:t>
            </a:r>
            <a:r>
              <a:rPr lang="en-US" b="1" i="1" dirty="0" err="1">
                <a:ea typeface="Calibri"/>
                <a:cs typeface="Times New Roman"/>
              </a:rPr>
              <a:t>prihvati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zrtvu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jer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su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dva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njegova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pješaka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napadnuta</a:t>
            </a:r>
            <a:r>
              <a:rPr lang="en-US" b="1" i="1" dirty="0">
                <a:ea typeface="Calibri"/>
                <a:cs typeface="Times New Roman"/>
              </a:rPr>
              <a:t> (b3 </a:t>
            </a:r>
            <a:r>
              <a:rPr lang="en-US" b="1" i="1" dirty="0" err="1">
                <a:ea typeface="Calibri"/>
                <a:cs typeface="Times New Roman"/>
              </a:rPr>
              <a:t>i</a:t>
            </a:r>
            <a:r>
              <a:rPr lang="en-US" b="1" i="1" dirty="0">
                <a:ea typeface="Calibri"/>
                <a:cs typeface="Times New Roman"/>
              </a:rPr>
              <a:t> d3).}</a:t>
            </a:r>
            <a:r>
              <a:rPr lang="en-US" b="1" dirty="0">
                <a:ea typeface="Calibri"/>
                <a:cs typeface="Times New Roman"/>
              </a:rPr>
              <a:t> </a:t>
            </a:r>
            <a:br>
              <a:rPr lang="en-US" b="1" dirty="0">
                <a:ea typeface="Calibri"/>
                <a:cs typeface="Times New Roman"/>
              </a:rPr>
            </a:b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3. Qe3 Bxd3 4. Rf2 Qd4!</a:t>
            </a:r>
            <a:r>
              <a:rPr lang="en-US" b="1" dirty="0">
                <a:ea typeface="Calibri"/>
                <a:cs typeface="Times New Roman"/>
              </a:rPr>
              <a:t/>
            </a:r>
            <a:br>
              <a:rPr lang="en-US" b="1" dirty="0">
                <a:ea typeface="Calibri"/>
                <a:cs typeface="Times New Roman"/>
              </a:rPr>
            </a:br>
            <a:r>
              <a:rPr lang="en-US" b="1" i="1" dirty="0">
                <a:ea typeface="Calibri"/>
                <a:cs typeface="Times New Roman"/>
              </a:rPr>
              <a:t> {</a:t>
            </a:r>
            <a:r>
              <a:rPr lang="en-US" b="1" i="1" dirty="0" err="1">
                <a:ea typeface="Calibri"/>
                <a:cs typeface="Times New Roman"/>
              </a:rPr>
              <a:t>Poslije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izmjene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dama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bijelome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ce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biti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tesko</a:t>
            </a:r>
            <a:r>
              <a:rPr lang="en-US" b="1" i="1" dirty="0">
                <a:ea typeface="Calibri"/>
                <a:cs typeface="Times New Roman"/>
              </a:rPr>
              <a:t> da </a:t>
            </a:r>
            <a:r>
              <a:rPr lang="en-US" b="1" i="1" dirty="0" err="1">
                <a:ea typeface="Calibri"/>
                <a:cs typeface="Times New Roman"/>
              </a:rPr>
              <a:t>zadrzi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slobdnjake</a:t>
            </a:r>
            <a:r>
              <a:rPr lang="en-US" b="1" i="1" dirty="0">
                <a:ea typeface="Calibri"/>
                <a:cs typeface="Times New Roman"/>
              </a:rPr>
              <a:t>.}</a:t>
            </a:r>
            <a:r>
              <a:rPr lang="en-US" b="1" dirty="0">
                <a:ea typeface="Calibri"/>
                <a:cs typeface="Times New Roman"/>
              </a:rPr>
              <a:t/>
            </a:r>
            <a:br>
              <a:rPr lang="en-US" b="1" dirty="0">
                <a:ea typeface="Calibri"/>
                <a:cs typeface="Times New Roman"/>
              </a:rPr>
            </a:b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5. Qxd4 Rxd4 6. Bf1 c2 </a:t>
            </a:r>
            <a:r>
              <a:rPr lang="en-US" b="1" dirty="0">
                <a:ea typeface="Calibri"/>
                <a:cs typeface="Times New Roman"/>
              </a:rPr>
              <a:t/>
            </a:r>
            <a:br>
              <a:rPr lang="en-US" b="1" dirty="0">
                <a:ea typeface="Calibri"/>
                <a:cs typeface="Times New Roman"/>
              </a:rPr>
            </a:br>
            <a:r>
              <a:rPr lang="en-US" b="1" i="1" dirty="0">
                <a:ea typeface="Calibri"/>
                <a:cs typeface="Times New Roman"/>
              </a:rPr>
              <a:t>{</a:t>
            </a:r>
            <a:r>
              <a:rPr lang="en-US" b="1" i="1" dirty="0" err="1">
                <a:ea typeface="Calibri"/>
                <a:cs typeface="Times New Roman"/>
              </a:rPr>
              <a:t>Napreduju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pješaci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uz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 smtClean="0">
                <a:ea typeface="Calibri"/>
                <a:cs typeface="Times New Roman"/>
              </a:rPr>
              <a:t>po</a:t>
            </a:r>
            <a:r>
              <a:rPr lang="sr-Latn-RS" b="1" i="1" dirty="0" smtClean="0">
                <a:ea typeface="Calibri"/>
                <a:cs typeface="Times New Roman"/>
              </a:rPr>
              <a:t>dršku</a:t>
            </a:r>
            <a:r>
              <a:rPr lang="en-US" b="1" i="1" dirty="0" smtClean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lovca</a:t>
            </a:r>
            <a:r>
              <a:rPr lang="en-US" b="1" i="1" dirty="0">
                <a:ea typeface="Calibri"/>
                <a:cs typeface="Times New Roman"/>
              </a:rPr>
              <a:t>!}</a:t>
            </a:r>
            <a:r>
              <a:rPr lang="en-US" b="1" dirty="0">
                <a:ea typeface="Calibri"/>
                <a:cs typeface="Times New Roman"/>
              </a:rPr>
              <a:t> </a:t>
            </a:r>
            <a:br>
              <a:rPr lang="en-US" b="1" dirty="0">
                <a:ea typeface="Calibri"/>
                <a:cs typeface="Times New Roman"/>
              </a:rPr>
            </a:b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7. Rc1 </a:t>
            </a:r>
            <a:r>
              <a:rPr lang="en-US" b="1" dirty="0">
                <a:ea typeface="Calibri"/>
                <a:cs typeface="Times New Roman"/>
              </a:rPr>
              <a:t/>
            </a:r>
            <a:br>
              <a:rPr lang="en-US" b="1" dirty="0">
                <a:ea typeface="Calibri"/>
                <a:cs typeface="Times New Roman"/>
              </a:rPr>
            </a:br>
            <a:r>
              <a:rPr lang="en-US" b="1" i="1" dirty="0">
                <a:ea typeface="Calibri"/>
                <a:cs typeface="Times New Roman"/>
              </a:rPr>
              <a:t>{</a:t>
            </a:r>
            <a:r>
              <a:rPr lang="en-US" b="1" i="1" dirty="0" err="1">
                <a:ea typeface="Calibri"/>
                <a:cs typeface="Times New Roman"/>
              </a:rPr>
              <a:t>Odavde</a:t>
            </a:r>
            <a:r>
              <a:rPr lang="en-US" b="1" i="1" dirty="0">
                <a:ea typeface="Calibri"/>
                <a:cs typeface="Times New Roman"/>
              </a:rPr>
              <a:t> top </a:t>
            </a:r>
            <a:r>
              <a:rPr lang="en-US" b="1" i="1" dirty="0" err="1">
                <a:ea typeface="Calibri"/>
                <a:cs typeface="Times New Roman"/>
              </a:rPr>
              <a:t>blokira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i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napada</a:t>
            </a:r>
            <a:r>
              <a:rPr lang="en-US" b="1" i="1" dirty="0">
                <a:ea typeface="Calibri"/>
                <a:cs typeface="Times New Roman"/>
              </a:rPr>
              <a:t> c2-pješaka. (7. Rxc2 </a:t>
            </a:r>
            <a:r>
              <a:rPr lang="en-US" b="1" i="1" dirty="0" err="1">
                <a:ea typeface="Calibri"/>
                <a:cs typeface="Times New Roman"/>
              </a:rPr>
              <a:t>gubi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odmah</a:t>
            </a:r>
            <a:r>
              <a:rPr lang="en-US" b="1" i="1" dirty="0">
                <a:ea typeface="Calibri"/>
                <a:cs typeface="Times New Roman"/>
              </a:rPr>
              <a:t>: 7... Bxc2 8. Rxd4 Bc5) 7... Bxf1 8. Rcxf1 (U </a:t>
            </a:r>
            <a:r>
              <a:rPr lang="en-US" b="1" i="1" dirty="0" err="1" smtClean="0">
                <a:ea typeface="Calibri"/>
                <a:cs typeface="Times New Roman"/>
              </a:rPr>
              <a:t>slu</a:t>
            </a:r>
            <a:r>
              <a:rPr lang="sr-Latn-RS" b="1" i="1" dirty="0" smtClean="0">
                <a:ea typeface="Calibri"/>
                <a:cs typeface="Times New Roman"/>
              </a:rPr>
              <a:t>č</a:t>
            </a:r>
            <a:r>
              <a:rPr lang="en-US" b="1" i="1" dirty="0" err="1" smtClean="0">
                <a:ea typeface="Calibri"/>
                <a:cs typeface="Times New Roman"/>
              </a:rPr>
              <a:t>aju</a:t>
            </a:r>
            <a:r>
              <a:rPr lang="en-US" b="1" i="1" dirty="0" smtClean="0">
                <a:ea typeface="Calibri"/>
                <a:cs typeface="Times New Roman"/>
              </a:rPr>
              <a:t> </a:t>
            </a:r>
            <a:r>
              <a:rPr lang="en-US" b="1" i="1" dirty="0">
                <a:ea typeface="Calibri"/>
                <a:cs typeface="Times New Roman"/>
              </a:rPr>
              <a:t>8. Rfxf1 Rd2 9. Rfe1 Bc5+ 10. Kh1 Bd4 </a:t>
            </a:r>
            <a:r>
              <a:rPr lang="en-US" b="1" i="1" dirty="0" err="1">
                <a:ea typeface="Calibri"/>
                <a:cs typeface="Times New Roman"/>
              </a:rPr>
              <a:t>lovac</a:t>
            </a:r>
            <a:r>
              <a:rPr lang="en-US" b="1" i="1" dirty="0">
                <a:ea typeface="Calibri"/>
                <a:cs typeface="Times New Roman"/>
              </a:rPr>
              <a:t> bi se </a:t>
            </a:r>
            <a:r>
              <a:rPr lang="en-US" b="1" i="1" dirty="0" err="1">
                <a:ea typeface="Calibri"/>
                <a:cs typeface="Times New Roman"/>
              </a:rPr>
              <a:t>prebacio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na</a:t>
            </a:r>
            <a:r>
              <a:rPr lang="en-US" b="1" i="1" dirty="0">
                <a:ea typeface="Calibri"/>
                <a:cs typeface="Times New Roman"/>
              </a:rPr>
              <a:t> b2.}</a:t>
            </a:r>
            <a:r>
              <a:rPr lang="en-US" b="1" dirty="0">
                <a:ea typeface="Calibri"/>
                <a:cs typeface="Times New Roman"/>
              </a:rPr>
              <a:t/>
            </a:r>
            <a:br>
              <a:rPr lang="en-US" b="1" dirty="0">
                <a:ea typeface="Calibri"/>
                <a:cs typeface="Times New Roman"/>
              </a:rPr>
            </a:b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8... Rc4!!</a:t>
            </a:r>
            <a:r>
              <a:rPr lang="en-US" b="1" dirty="0">
                <a:ea typeface="Calibri"/>
                <a:cs typeface="Times New Roman"/>
              </a:rPr>
              <a:t/>
            </a:r>
            <a:br>
              <a:rPr lang="en-US" b="1" dirty="0">
                <a:ea typeface="Calibri"/>
                <a:cs typeface="Times New Roman"/>
              </a:rPr>
            </a:br>
            <a:r>
              <a:rPr lang="en-US" b="1" i="1" dirty="0">
                <a:ea typeface="Calibri"/>
                <a:cs typeface="Times New Roman"/>
              </a:rPr>
              <a:t>{</a:t>
            </a:r>
            <a:r>
              <a:rPr lang="en-US" b="1" i="1" dirty="0" err="1">
                <a:ea typeface="Calibri"/>
                <a:cs typeface="Times New Roman"/>
              </a:rPr>
              <a:t>Crni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žrtvuje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topa</a:t>
            </a:r>
            <a:r>
              <a:rPr lang="en-US" b="1" i="1" dirty="0">
                <a:ea typeface="Calibri"/>
                <a:cs typeface="Times New Roman"/>
              </a:rPr>
              <a:t> da bi </a:t>
            </a:r>
            <a:r>
              <a:rPr lang="en-US" b="1" i="1" dirty="0" err="1">
                <a:ea typeface="Calibri"/>
                <a:cs typeface="Times New Roman"/>
              </a:rPr>
              <a:t>stvorio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drugog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slobodnog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pješaka</a:t>
            </a:r>
            <a:r>
              <a:rPr lang="en-US" b="1" i="1" dirty="0">
                <a:ea typeface="Calibri"/>
                <a:cs typeface="Times New Roman"/>
              </a:rPr>
              <a:t>.}</a:t>
            </a:r>
            <a:r>
              <a:rPr lang="en-US" b="1" dirty="0">
                <a:ea typeface="Calibri"/>
                <a:cs typeface="Times New Roman"/>
              </a:rPr>
              <a:t> </a:t>
            </a:r>
            <a:endParaRPr lang="en-US" sz="105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53080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SLOBODNI PJEŠACI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35766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Korisnik\Desktop\sahovski web sajt 2013 avgust\fle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Korisnik\Desktop\sahovski web sajt 2013 avgust\fle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37290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628800"/>
            <a:ext cx="40005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8233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SLOBODNI PJEŠACI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38" y="35766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Korisnik\Desktop\sahovski web sajt 2013 avgust\fle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Korisnik\Desktop\sahovski web sajt 2013 avgust\fle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038" y="3729038"/>
            <a:ext cx="9525" cy="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63669" y="1340768"/>
            <a:ext cx="8136904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9. bxc4 </a:t>
            </a:r>
            <a:r>
              <a:rPr lang="en-US" b="1" dirty="0">
                <a:ea typeface="Calibri"/>
                <a:cs typeface="Times New Roman"/>
              </a:rPr>
              <a:t/>
            </a:r>
            <a:br>
              <a:rPr lang="en-US" b="1" dirty="0">
                <a:ea typeface="Calibri"/>
                <a:cs typeface="Times New Roman"/>
              </a:rPr>
            </a:br>
            <a:r>
              <a:rPr lang="en-US" b="1" i="1" dirty="0">
                <a:ea typeface="Calibri"/>
                <a:cs typeface="Times New Roman"/>
              </a:rPr>
              <a:t>(</a:t>
            </a:r>
            <a:r>
              <a:rPr lang="en-US" b="1" i="1" dirty="0" err="1">
                <a:ea typeface="Calibri"/>
                <a:cs typeface="Times New Roman"/>
              </a:rPr>
              <a:t>Ako</a:t>
            </a:r>
            <a:r>
              <a:rPr lang="en-US" b="1" i="1" dirty="0">
                <a:ea typeface="Calibri"/>
                <a:cs typeface="Times New Roman"/>
              </a:rPr>
              <a:t> 9. Rc1 </a:t>
            </a:r>
            <a:r>
              <a:rPr lang="en-US" b="1" i="1" dirty="0" err="1">
                <a:ea typeface="Calibri"/>
                <a:cs typeface="Times New Roman"/>
              </a:rPr>
              <a:t>tada</a:t>
            </a:r>
            <a:r>
              <a:rPr lang="en-US" b="1" i="1" dirty="0">
                <a:ea typeface="Calibri"/>
                <a:cs typeface="Times New Roman"/>
              </a:rPr>
              <a:t> 9... Bc5 10. Kg2 Bxf2 11. Kxf2 Rc3 </a:t>
            </a:r>
            <a:r>
              <a:rPr lang="en-US" b="1" i="1" dirty="0" err="1">
                <a:ea typeface="Calibri"/>
                <a:cs typeface="Times New Roman"/>
              </a:rPr>
              <a:t>i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crni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dobija</a:t>
            </a:r>
            <a:r>
              <a:rPr lang="en-US" b="1" i="1" dirty="0">
                <a:ea typeface="Calibri"/>
                <a:cs typeface="Times New Roman"/>
              </a:rPr>
              <a:t>.)</a:t>
            </a:r>
            <a:r>
              <a:rPr lang="en-US" b="1" dirty="0">
                <a:ea typeface="Calibri"/>
                <a:cs typeface="Times New Roman"/>
              </a:rPr>
              <a:t/>
            </a:r>
            <a:br>
              <a:rPr lang="en-US" b="1" dirty="0">
                <a:ea typeface="Calibri"/>
                <a:cs typeface="Times New Roman"/>
              </a:rPr>
            </a:b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9... Bc5 10. Kg2 Bxf2 11. Kxf2 b3</a:t>
            </a:r>
            <a:r>
              <a:rPr lang="en-US" b="1" dirty="0">
                <a:ea typeface="Calibri"/>
                <a:cs typeface="Times New Roman"/>
              </a:rPr>
              <a:t/>
            </a:r>
            <a:br>
              <a:rPr lang="en-US" b="1" dirty="0">
                <a:ea typeface="Calibri"/>
                <a:cs typeface="Times New Roman"/>
              </a:rPr>
            </a:br>
            <a:r>
              <a:rPr lang="en-US" b="1" i="1" dirty="0">
                <a:ea typeface="Calibri"/>
                <a:cs typeface="Times New Roman"/>
              </a:rPr>
              <a:t>{</a:t>
            </a:r>
            <a:r>
              <a:rPr lang="en-US" b="1" i="1" dirty="0" err="1">
                <a:ea typeface="Calibri"/>
                <a:cs typeface="Times New Roman"/>
              </a:rPr>
              <a:t>Čak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ni</a:t>
            </a:r>
            <a:r>
              <a:rPr lang="en-US" b="1" i="1" dirty="0">
                <a:ea typeface="Calibri"/>
                <a:cs typeface="Times New Roman"/>
              </a:rPr>
              <a:t> par </a:t>
            </a:r>
            <a:r>
              <a:rPr lang="en-US" b="1" i="1" dirty="0" err="1">
                <a:ea typeface="Calibri"/>
                <a:cs typeface="Times New Roman"/>
              </a:rPr>
              <a:t>topova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nije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sr-Latn-RS" b="1" i="1" dirty="0" smtClean="0">
                <a:ea typeface="Calibri"/>
                <a:cs typeface="Times New Roman"/>
              </a:rPr>
              <a:t>bio </a:t>
            </a:r>
            <a:r>
              <a:rPr lang="en-US" b="1" i="1" dirty="0" smtClean="0">
                <a:ea typeface="Calibri"/>
                <a:cs typeface="Times New Roman"/>
              </a:rPr>
              <a:t>u </a:t>
            </a:r>
            <a:r>
              <a:rPr lang="en-US" b="1" i="1" dirty="0" err="1">
                <a:ea typeface="Calibri"/>
                <a:cs typeface="Times New Roman"/>
              </a:rPr>
              <a:t>stanju</a:t>
            </a:r>
            <a:r>
              <a:rPr lang="en-US" b="1" i="1" dirty="0">
                <a:ea typeface="Calibri"/>
                <a:cs typeface="Times New Roman"/>
              </a:rPr>
              <a:t> da </a:t>
            </a:r>
            <a:r>
              <a:rPr lang="en-US" b="1" i="1" dirty="0" err="1">
                <a:ea typeface="Calibri"/>
                <a:cs typeface="Times New Roman"/>
              </a:rPr>
              <a:t>zadrži</a:t>
            </a:r>
            <a:r>
              <a:rPr lang="en-US" b="1" i="1" dirty="0">
                <a:ea typeface="Calibri"/>
                <a:cs typeface="Times New Roman"/>
              </a:rPr>
              <a:t> par </a:t>
            </a:r>
            <a:r>
              <a:rPr lang="en-US" b="1" i="1" dirty="0" err="1">
                <a:ea typeface="Calibri"/>
                <a:cs typeface="Times New Roman"/>
              </a:rPr>
              <a:t>slobodnih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pješaka</a:t>
            </a:r>
            <a:r>
              <a:rPr lang="en-US" b="1" i="1" dirty="0">
                <a:ea typeface="Calibri"/>
                <a:cs typeface="Times New Roman"/>
              </a:rPr>
              <a:t>. </a:t>
            </a:r>
            <a:r>
              <a:rPr lang="en-US" b="1" i="1" dirty="0" err="1">
                <a:ea typeface="Calibri"/>
                <a:cs typeface="Times New Roman"/>
              </a:rPr>
              <a:t>Bijeli</a:t>
            </a:r>
            <a:r>
              <a:rPr lang="en-US" b="1" i="1" dirty="0">
                <a:ea typeface="Calibri"/>
                <a:cs typeface="Times New Roman"/>
              </a:rPr>
              <a:t> </a:t>
            </a:r>
            <a:r>
              <a:rPr lang="en-US" b="1" i="1" dirty="0" err="1">
                <a:ea typeface="Calibri"/>
                <a:cs typeface="Times New Roman"/>
              </a:rPr>
              <a:t>predaje</a:t>
            </a:r>
            <a:r>
              <a:rPr lang="en-US" b="1" i="1" dirty="0">
                <a:ea typeface="Calibri"/>
                <a:cs typeface="Times New Roman"/>
              </a:rPr>
              <a:t>.}</a:t>
            </a:r>
            <a:r>
              <a:rPr lang="en-US" b="1" dirty="0">
                <a:ea typeface="Calibri"/>
                <a:cs typeface="Times New Roman"/>
              </a:rPr>
              <a:t> </a:t>
            </a:r>
            <a:r>
              <a:rPr lang="sr-Latn-RS" b="1" dirty="0" smtClean="0">
                <a:ea typeface="Calibri"/>
                <a:cs typeface="Times New Roman"/>
              </a:rPr>
              <a:t> </a:t>
            </a:r>
            <a:r>
              <a:rPr lang="en-US" b="1" dirty="0" smtClean="0">
                <a:ea typeface="Calibri"/>
                <a:cs typeface="Times New Roman"/>
              </a:rPr>
              <a:t>0-1</a:t>
            </a:r>
            <a:endParaRPr lang="en-US" sz="1050" dirty="0">
              <a:ea typeface="Calibri"/>
              <a:cs typeface="Times New Roman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297" y="3025845"/>
            <a:ext cx="3435648" cy="3435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178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55</Words>
  <Application>Microsoft Office PowerPoint</Application>
  <PresentationFormat>On-screen Show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ŠAHOVSKA SEKCIJA 2020/2021  </vt:lpstr>
      <vt:lpstr>SLOBODNI PJEŠACI</vt:lpstr>
      <vt:lpstr>SLOBODNI PJEŠACI</vt:lpstr>
      <vt:lpstr>SLOBODNI PJEŠACI</vt:lpstr>
      <vt:lpstr>SLOBODNI PJEŠACI</vt:lpstr>
      <vt:lpstr>SLOBODNI PJEŠACI</vt:lpstr>
      <vt:lpstr>SLOBODNI PJEŠACI</vt:lpstr>
      <vt:lpstr>SLOBODNI PJEŠACI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ŠAHOVSKA SEKCIJA</dc:title>
  <dc:creator>Windows User</dc:creator>
  <cp:lastModifiedBy>Windows User</cp:lastModifiedBy>
  <cp:revision>104</cp:revision>
  <dcterms:created xsi:type="dcterms:W3CDTF">2020-12-12T14:33:24Z</dcterms:created>
  <dcterms:modified xsi:type="dcterms:W3CDTF">2021-01-03T09:13:37Z</dcterms:modified>
</cp:coreProperties>
</file>