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83" r:id="rId3"/>
    <p:sldId id="286" r:id="rId4"/>
    <p:sldId id="287" r:id="rId5"/>
    <p:sldId id="290" r:id="rId6"/>
    <p:sldId id="288" r:id="rId7"/>
    <p:sldId id="284" r:id="rId8"/>
    <p:sldId id="292" r:id="rId9"/>
    <p:sldId id="295" r:id="rId10"/>
    <p:sldId id="291" r:id="rId11"/>
    <p:sldId id="298" r:id="rId12"/>
    <p:sldId id="285" r:id="rId13"/>
    <p:sldId id="299" r:id="rId14"/>
    <p:sldId id="29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 ŠAHOVSKA STRATEGIJA</a:t>
            </a:r>
          </a:p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STRATEGIJA SREDIŠNJICE</a:t>
            </a:r>
          </a:p>
          <a:p>
            <a:r>
              <a:rPr lang="pl-PL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25922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22... Be7?</a:t>
            </a:r>
            <a:r>
              <a:rPr lang="en-US" sz="2000" b="1" dirty="0"/>
              <a:t> </a:t>
            </a:r>
            <a:r>
              <a:rPr lang="sr-Latn-RS" sz="2000" b="1" dirty="0" smtClean="0"/>
              <a:t/>
            </a:r>
            <a:br>
              <a:rPr lang="sr-Latn-RS" sz="2000" b="1" dirty="0" smtClean="0"/>
            </a:br>
            <a:r>
              <a:rPr lang="en-US" sz="2000" b="1" i="1" dirty="0" smtClean="0"/>
              <a:t>(</a:t>
            </a:r>
            <a:r>
              <a:rPr lang="en-US" sz="2000" b="1" i="1" dirty="0" err="1" smtClean="0"/>
              <a:t>Preciznije</a:t>
            </a:r>
            <a:r>
              <a:rPr lang="en-US" sz="2000" b="1" i="1" dirty="0" smtClean="0"/>
              <a:t> je </a:t>
            </a:r>
            <a:r>
              <a:rPr lang="en-US" sz="2000" b="1" i="1" dirty="0"/>
              <a:t>22... Rc7 </a:t>
            </a:r>
            <a:r>
              <a:rPr lang="en-US" sz="2000" b="1" i="1" dirty="0" smtClean="0"/>
              <a:t>da </a:t>
            </a:r>
            <a:r>
              <a:rPr lang="en-US" sz="2000" b="1" i="1" dirty="0" err="1" smtClean="0"/>
              <a:t>spr</a:t>
            </a:r>
            <a:r>
              <a:rPr lang="sr-Latn-RS" sz="2000" b="1" i="1" dirty="0" smtClean="0"/>
              <a:t>ij</a:t>
            </a:r>
            <a:r>
              <a:rPr lang="en-US" sz="2000" b="1" i="1" dirty="0" smtClean="0"/>
              <a:t>e</a:t>
            </a:r>
            <a:r>
              <a:rPr lang="sr-Latn-RS" sz="2000" b="1" i="1" dirty="0" smtClean="0"/>
              <a:t>č</a:t>
            </a:r>
            <a:r>
              <a:rPr lang="en-US" sz="2000" b="1" i="1" dirty="0" err="1" smtClean="0"/>
              <a:t>i</a:t>
            </a:r>
            <a:r>
              <a:rPr lang="en-US" sz="2000" b="1" i="1" dirty="0" smtClean="0"/>
              <a:t> </a:t>
            </a:r>
            <a:r>
              <a:rPr lang="en-US" sz="2000" b="1" i="1" dirty="0" err="1"/>
              <a:t>bijelom</a:t>
            </a:r>
            <a:r>
              <a:rPr lang="en-US" sz="2000" b="1" i="1" dirty="0"/>
              <a:t> </a:t>
            </a:r>
            <a:r>
              <a:rPr lang="en-US" sz="2000" b="1" i="1" dirty="0" err="1" smtClean="0"/>
              <a:t>slede</a:t>
            </a:r>
            <a:r>
              <a:rPr lang="sr-Latn-RS" sz="2000" b="1" i="1" dirty="0" smtClean="0"/>
              <a:t>ć</a:t>
            </a:r>
            <a:r>
              <a:rPr lang="en-US" sz="2000" b="1" i="1" dirty="0" err="1" smtClean="0"/>
              <a:t>i</a:t>
            </a:r>
            <a:r>
              <a:rPr lang="en-US" sz="2000" b="1" i="1" dirty="0" smtClean="0"/>
              <a:t> </a:t>
            </a:r>
            <a:r>
              <a:rPr lang="en-US" sz="2000" b="1" i="1" dirty="0" err="1"/>
              <a:t>potez</a:t>
            </a:r>
            <a:r>
              <a:rPr lang="en-US" sz="2000" b="1" i="1" dirty="0" smtClean="0"/>
              <a:t>.)</a:t>
            </a:r>
            <a:r>
              <a:rPr 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sr-Latn-R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b4! c4 </a:t>
            </a:r>
            <a:r>
              <a:rPr lang="sr-Latn-R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i="1" dirty="0" smtClean="0"/>
              <a:t>(</a:t>
            </a:r>
            <a:r>
              <a:rPr lang="en-US" sz="2000" b="1" i="1" dirty="0" err="1" smtClean="0"/>
              <a:t>Sada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poslije</a:t>
            </a:r>
            <a:r>
              <a:rPr lang="en-US" sz="2000" b="1" i="1" dirty="0" smtClean="0"/>
              <a:t> </a:t>
            </a:r>
            <a:r>
              <a:rPr lang="en-US" sz="2000" b="1" i="1" dirty="0"/>
              <a:t>23... Rc7 24. bxc5 </a:t>
            </a:r>
            <a:r>
              <a:rPr lang="en-US" sz="2000" b="1" i="1" dirty="0" err="1"/>
              <a:t>bxc5</a:t>
            </a:r>
            <a:r>
              <a:rPr lang="en-US" sz="2000" b="1" i="1" dirty="0"/>
              <a:t> 25. Kd3 </a:t>
            </a:r>
            <a:r>
              <a:rPr lang="en-US" sz="2000" b="1" i="1" dirty="0" err="1" smtClean="0"/>
              <a:t>pojavljuje</a:t>
            </a:r>
            <a:r>
              <a:rPr lang="en-US" sz="2000" b="1" i="1" dirty="0" smtClean="0"/>
              <a:t> </a:t>
            </a:r>
            <a:r>
              <a:rPr lang="en-US" sz="2000" b="1" i="1" dirty="0"/>
              <a:t>se </a:t>
            </a:r>
            <a:r>
              <a:rPr lang="en-US" sz="2000" b="1" i="1" dirty="0" err="1"/>
              <a:t>novi</a:t>
            </a:r>
            <a:r>
              <a:rPr lang="en-US" sz="2000" b="1" i="1" dirty="0"/>
              <a:t> slab </a:t>
            </a:r>
            <a:r>
              <a:rPr lang="en-US" sz="2000" b="1" i="1" dirty="0" err="1"/>
              <a:t>izolovan</a:t>
            </a:r>
            <a:r>
              <a:rPr lang="en-US" sz="2000" b="1" i="1" dirty="0"/>
              <a:t> </a:t>
            </a:r>
            <a:r>
              <a:rPr lang="en-US" sz="2000" b="1" i="1" dirty="0" err="1" smtClean="0"/>
              <a:t>pješak</a:t>
            </a:r>
            <a:r>
              <a:rPr lang="en-US" sz="2000" b="1" i="1" dirty="0"/>
              <a:t> </a:t>
            </a:r>
            <a:r>
              <a:rPr lang="en-US" sz="2000" b="1" i="1" dirty="0" err="1"/>
              <a:t>i</a:t>
            </a:r>
            <a:r>
              <a:rPr lang="en-US" sz="2000" b="1" i="1" dirty="0"/>
              <a:t> </a:t>
            </a:r>
            <a:r>
              <a:rPr lang="en-US" sz="2000" b="1" i="1" dirty="0" err="1" smtClean="0"/>
              <a:t>igraju</a:t>
            </a:r>
            <a:r>
              <a:rPr lang="sr-Latn-RS" sz="2000" b="1" i="1" dirty="0" smtClean="0"/>
              <a:t>ć</a:t>
            </a:r>
            <a:r>
              <a:rPr lang="en-US" sz="2000" b="1" i="1" dirty="0" err="1" smtClean="0"/>
              <a:t>i</a:t>
            </a:r>
            <a:r>
              <a:rPr lang="en-US" sz="2000" b="1" i="1" dirty="0" smtClean="0"/>
              <a:t> </a:t>
            </a:r>
            <a:r>
              <a:rPr lang="en-US" sz="2000" b="1" i="1" dirty="0"/>
              <a:t>26.a5 </a:t>
            </a:r>
            <a:r>
              <a:rPr lang="en-US" sz="2000" b="1" i="1" dirty="0" err="1"/>
              <a:t>i</a:t>
            </a:r>
            <a:r>
              <a:rPr lang="en-US" sz="2000" b="1" i="1" dirty="0"/>
              <a:t> 27. Kc4 </a:t>
            </a:r>
            <a:r>
              <a:rPr lang="en-US" sz="2000" b="1" i="1" dirty="0" err="1"/>
              <a:t>bijeli</a:t>
            </a:r>
            <a:r>
              <a:rPr lang="en-US" sz="2000" b="1" i="1" dirty="0"/>
              <a:t> </a:t>
            </a:r>
            <a:r>
              <a:rPr lang="en-US" sz="2000" b="1" i="1" dirty="0" err="1" smtClean="0"/>
              <a:t>sti</a:t>
            </a:r>
            <a:r>
              <a:rPr lang="sr-Latn-RS" sz="2000" b="1" i="1" dirty="0" smtClean="0"/>
              <a:t>č</a:t>
            </a:r>
            <a:r>
              <a:rPr lang="en-US" sz="2000" b="1" i="1" dirty="0" smtClean="0"/>
              <a:t>e </a:t>
            </a:r>
            <a:r>
              <a:rPr lang="en-US" sz="2000" b="1" i="1" dirty="0" err="1" smtClean="0"/>
              <a:t>odlu</a:t>
            </a:r>
            <a:r>
              <a:rPr lang="sr-Latn-RS" sz="2000" b="1" i="1" dirty="0" smtClean="0"/>
              <a:t>č</a:t>
            </a:r>
            <a:r>
              <a:rPr lang="en-US" sz="2000" b="1" i="1" dirty="0" err="1" smtClean="0"/>
              <a:t>uju</a:t>
            </a:r>
            <a:r>
              <a:rPr lang="sr-Latn-RS" sz="2000" b="1" i="1" dirty="0" smtClean="0"/>
              <a:t>ć</a:t>
            </a:r>
            <a:r>
              <a:rPr lang="en-US" sz="2000" b="1" i="1" dirty="0" smtClean="0"/>
              <a:t>u </a:t>
            </a:r>
            <a:r>
              <a:rPr lang="en-US" sz="2000" b="1" i="1" dirty="0" err="1"/>
              <a:t>prednost</a:t>
            </a:r>
            <a:r>
              <a:rPr lang="en-US" sz="2000" b="1" i="1" dirty="0" smtClean="0"/>
              <a:t>.)</a:t>
            </a:r>
            <a:r>
              <a:rPr lang="en-US" sz="2000" b="1" i="1" dirty="0"/>
              <a:t> </a:t>
            </a:r>
            <a:r>
              <a:rPr lang="sr-Latn-RS" sz="2000" b="1" dirty="0" smtClean="0"/>
              <a:t/>
            </a:r>
            <a:br>
              <a:rPr lang="sr-Latn-RS" sz="2000" b="1" dirty="0" smtClean="0"/>
            </a:b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b5! Kf7? </a:t>
            </a:r>
            <a:r>
              <a:rPr lang="sr-Latn-R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i="1" dirty="0" smtClean="0"/>
              <a:t>(</a:t>
            </a:r>
            <a:r>
              <a:rPr lang="sr-Latn-RS" sz="2000" b="1" i="1" dirty="0" smtClean="0"/>
              <a:t>G</a:t>
            </a:r>
            <a:r>
              <a:rPr lang="en-US" sz="2000" b="1" i="1" dirty="0" smtClean="0"/>
              <a:t>re</a:t>
            </a:r>
            <a:r>
              <a:rPr lang="sr-Latn-RS" sz="2000" b="1" i="1" dirty="0" smtClean="0"/>
              <a:t>š</a:t>
            </a:r>
            <a:r>
              <a:rPr lang="en-US" sz="2000" b="1" i="1" dirty="0" err="1" smtClean="0"/>
              <a:t>ka</a:t>
            </a:r>
            <a:r>
              <a:rPr lang="en-US" sz="2000" b="1" i="1" dirty="0"/>
              <a:t>. </a:t>
            </a:r>
            <a:r>
              <a:rPr lang="en-US" sz="2000" b="1" i="1" dirty="0" err="1"/>
              <a:t>Neku</a:t>
            </a:r>
            <a:r>
              <a:rPr lang="en-US" sz="2000" b="1" i="1" dirty="0"/>
              <a:t> </a:t>
            </a:r>
            <a:r>
              <a:rPr lang="en-US" sz="2000" b="1" i="1" dirty="0" err="1"/>
              <a:t>nadu</a:t>
            </a:r>
            <a:r>
              <a:rPr lang="en-US" sz="2000" b="1" i="1" dirty="0"/>
              <a:t> je </a:t>
            </a:r>
            <a:r>
              <a:rPr lang="en-US" sz="2000" b="1" i="1" dirty="0" err="1"/>
              <a:t>davala</a:t>
            </a:r>
            <a:r>
              <a:rPr lang="en-US" sz="2000" b="1" i="1" dirty="0"/>
              <a:t> </a:t>
            </a:r>
            <a:r>
              <a:rPr lang="en-US" sz="2000" b="1" i="1" dirty="0" err="1" smtClean="0"/>
              <a:t>varijanta</a:t>
            </a:r>
            <a:r>
              <a:rPr lang="en-US" sz="2000" b="1" i="1" dirty="0" smtClean="0"/>
              <a:t> </a:t>
            </a:r>
            <a:r>
              <a:rPr lang="en-US" sz="2000" b="1" i="1" dirty="0"/>
              <a:t>24... Ba3 25. Rc2 c3! {Na </a:t>
            </a:r>
            <a:r>
              <a:rPr lang="en-US" sz="2000" b="1" i="1" dirty="0" err="1"/>
              <a:t>primjer</a:t>
            </a:r>
            <a:r>
              <a:rPr lang="en-US" sz="2000" b="1" i="1" dirty="0" smtClean="0"/>
              <a:t>}</a:t>
            </a:r>
            <a:r>
              <a:rPr lang="sr-Latn-RS" sz="2000" b="1" i="1" dirty="0" smtClean="0"/>
              <a:t> </a:t>
            </a:r>
            <a:r>
              <a:rPr lang="en-US" sz="2000" b="1" i="1" dirty="0" smtClean="0"/>
              <a:t>26</a:t>
            </a:r>
            <a:r>
              <a:rPr lang="en-US" sz="2000" b="1" i="1" dirty="0"/>
              <a:t>. Bxc3 </a:t>
            </a:r>
            <a:r>
              <a:rPr lang="en-US" sz="2000" b="1" i="1" dirty="0" smtClean="0"/>
              <a:t>(</a:t>
            </a:r>
            <a:r>
              <a:rPr lang="en-US" sz="2000" b="1" i="1" dirty="0"/>
              <a:t>26. Nxc3 {[26.Bc1]} 26... Nb4) </a:t>
            </a:r>
            <a:r>
              <a:rPr lang="en-US" sz="2000" b="1" i="1" dirty="0" smtClean="0"/>
              <a:t>26</a:t>
            </a:r>
            <a:r>
              <a:rPr lang="en-US" sz="2000" b="1" i="1" dirty="0"/>
              <a:t>... Bb4 27. Kd2 </a:t>
            </a:r>
            <a:r>
              <a:rPr lang="en-US" sz="2000" b="1" i="1" dirty="0" smtClean="0"/>
              <a:t>(</a:t>
            </a:r>
            <a:r>
              <a:rPr lang="en-US" sz="2000" b="1" i="1" dirty="0"/>
              <a:t>27. Kd3? Bxc3 28.Nxc3 Nb4+!) </a:t>
            </a:r>
            <a:r>
              <a:rPr lang="en-US" sz="2000" b="1" i="1" dirty="0" smtClean="0"/>
              <a:t>27</a:t>
            </a:r>
            <a:r>
              <a:rPr lang="en-US" sz="2000" b="1" i="1" dirty="0"/>
              <a:t>... Rc4 28. Bxb4 </a:t>
            </a:r>
            <a:r>
              <a:rPr lang="en-US" sz="2000" b="1" i="1" dirty="0" smtClean="0"/>
              <a:t>(</a:t>
            </a:r>
            <a:r>
              <a:rPr lang="en-US" sz="2000" b="1" i="1" dirty="0"/>
              <a:t>28. Kd3 Rxe4!) </a:t>
            </a:r>
            <a:r>
              <a:rPr lang="en-US" sz="2000" b="1" i="1" dirty="0" smtClean="0"/>
              <a:t>28</a:t>
            </a:r>
            <a:r>
              <a:rPr lang="en-US" sz="2000" b="1" i="1" dirty="0"/>
              <a:t>... Rxe4 29. Bd6 </a:t>
            </a:r>
            <a:r>
              <a:rPr lang="sr-Latn-RS" sz="2000" b="1" i="1" dirty="0" smtClean="0"/>
              <a:t> </a:t>
            </a:r>
            <a:r>
              <a:rPr lang="en-US" sz="2000" b="1" i="1" dirty="0" smtClean="0"/>
              <a:t>Rxa4</a:t>
            </a:r>
            <a:r>
              <a:rPr lang="en-US" sz="2000" b="1" i="1" dirty="0"/>
              <a:t> {</a:t>
            </a:r>
            <a:r>
              <a:rPr lang="en-US" sz="2000" b="1" i="1" dirty="0" err="1"/>
              <a:t>Averbakh</a:t>
            </a:r>
            <a:r>
              <a:rPr lang="en-US" sz="2000" b="1" i="1" dirty="0"/>
              <a:t>}) </a:t>
            </a:r>
            <a:endParaRPr lang="sr-Latn-RS" sz="2000" b="1" i="1" dirty="0" smtClean="0"/>
          </a:p>
          <a:p>
            <a:pPr marL="0" indent="0">
              <a:buNone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 Bc3!</a:t>
            </a:r>
            <a:r>
              <a:rPr lang="en-US" sz="2000" b="1" dirty="0"/>
              <a:t> </a:t>
            </a:r>
            <a:endParaRPr lang="sr-Latn-RS" sz="2000" b="1" dirty="0"/>
          </a:p>
          <a:p>
            <a:pPr marL="0" indent="0">
              <a:buNone/>
            </a:pPr>
            <a:r>
              <a:rPr lang="en-US" sz="2000" b="1" i="1" dirty="0"/>
              <a:t>{</a:t>
            </a:r>
            <a:r>
              <a:rPr lang="en-US" sz="2000" b="1" i="1" dirty="0" err="1"/>
              <a:t>pješak</a:t>
            </a:r>
            <a:r>
              <a:rPr lang="en-US" sz="2000" b="1" i="1" dirty="0"/>
              <a:t> c4 je </a:t>
            </a:r>
            <a:r>
              <a:rPr lang="en-US" sz="2000" b="1" i="1" dirty="0" err="1" smtClean="0"/>
              <a:t>sli</a:t>
            </a:r>
            <a:r>
              <a:rPr lang="sr-Latn-RS" sz="2000" b="1" i="1" dirty="0" smtClean="0"/>
              <a:t>č</a:t>
            </a:r>
            <a:r>
              <a:rPr lang="en-US" sz="2000" b="1" i="1" dirty="0" smtClean="0"/>
              <a:t>an </a:t>
            </a:r>
            <a:r>
              <a:rPr lang="en-US" sz="2000" b="1" i="1" dirty="0" err="1"/>
              <a:t>izolovanom</a:t>
            </a:r>
            <a:r>
              <a:rPr lang="en-US" sz="2000" b="1" i="1" dirty="0"/>
              <a:t>, </a:t>
            </a:r>
            <a:r>
              <a:rPr lang="en-US" sz="2000" b="1" i="1" dirty="0" err="1"/>
              <a:t>i</a:t>
            </a:r>
            <a:r>
              <a:rPr lang="en-US" sz="2000" b="1" i="1" dirty="0"/>
              <a:t> </a:t>
            </a:r>
            <a:r>
              <a:rPr lang="en-US" sz="2000" b="1" i="1" dirty="0" err="1"/>
              <a:t>bijeli</a:t>
            </a:r>
            <a:r>
              <a:rPr lang="en-US" sz="2000" b="1" i="1" dirty="0"/>
              <a:t> </a:t>
            </a:r>
            <a:r>
              <a:rPr lang="en-US" sz="2000" b="1" i="1" dirty="0" err="1"/>
              <a:t>ga</a:t>
            </a:r>
            <a:r>
              <a:rPr lang="en-US" sz="2000" b="1" i="1" dirty="0"/>
              <a:t> </a:t>
            </a:r>
            <a:r>
              <a:rPr lang="en-US" sz="2000" b="1" i="1" dirty="0" err="1"/>
              <a:t>odmah</a:t>
            </a:r>
            <a:r>
              <a:rPr lang="en-US" sz="2000" b="1" i="1" dirty="0"/>
              <a:t> </a:t>
            </a:r>
            <a:r>
              <a:rPr lang="en-US" sz="2000" b="1" i="1" dirty="0" err="1"/>
              <a:t>blokira</a:t>
            </a:r>
            <a:r>
              <a:rPr lang="en-US" sz="2000" b="1" i="1" dirty="0"/>
              <a:t>.} </a:t>
            </a:r>
            <a:endParaRPr lang="sr-Latn-RS" sz="2000" b="1" i="1" dirty="0"/>
          </a:p>
          <a:p>
            <a:pPr marL="0" indent="0">
              <a:buNone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25... Ba3 26. Rc2</a:t>
            </a:r>
            <a:r>
              <a:rPr lang="en-US" sz="2000" b="1" dirty="0"/>
              <a:t> </a:t>
            </a:r>
            <a:r>
              <a:rPr lang="sr-Latn-RS" sz="2000" b="1" dirty="0" smtClean="0"/>
              <a:t/>
            </a:r>
            <a:br>
              <a:rPr lang="sr-Latn-RS" sz="2000" b="1" dirty="0" smtClean="0"/>
            </a:br>
            <a:r>
              <a:rPr lang="en-US" sz="2000" b="1" i="1" dirty="0" smtClean="0"/>
              <a:t>{</a:t>
            </a:r>
            <a:r>
              <a:rPr lang="en-US" sz="2000" b="1" i="1" dirty="0"/>
              <a:t>Sad </a:t>
            </a:r>
            <a:r>
              <a:rPr lang="en-US" sz="2000" b="1" i="1" dirty="0" err="1"/>
              <a:t>prijeti</a:t>
            </a:r>
            <a:r>
              <a:rPr lang="en-US" sz="2000" b="1" i="1" dirty="0"/>
              <a:t> 27.Nd2 and 28.Be5.}</a:t>
            </a:r>
            <a:endParaRPr lang="sr-Latn-RS" sz="2000" b="1" i="1" dirty="0"/>
          </a:p>
        </p:txBody>
      </p:sp>
    </p:spTree>
    <p:extLst>
      <p:ext uri="{BB962C8B-B14F-4D97-AF65-F5344CB8AC3E}">
        <p14:creationId xmlns:p14="http://schemas.microsoft.com/office/powerpoint/2010/main" val="118535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196752"/>
            <a:ext cx="48387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0457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26... Nxc3+ 27. Rxc3 Bb4 28. Rc2 Ke7 29. Nd2!</a:t>
            </a:r>
            <a:r>
              <a:rPr lang="en-US" b="1" dirty="0"/>
              <a:t> </a:t>
            </a: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en-US" b="1" i="1" dirty="0" smtClean="0"/>
              <a:t>{</a:t>
            </a:r>
            <a:r>
              <a:rPr lang="en-US" b="1" i="1" dirty="0" err="1"/>
              <a:t>Bijeli</a:t>
            </a:r>
            <a:r>
              <a:rPr lang="en-US" b="1" i="1" dirty="0"/>
              <a:t> </a:t>
            </a:r>
            <a:r>
              <a:rPr lang="en-US" b="1" i="1" dirty="0" err="1" smtClean="0"/>
              <a:t>poja</a:t>
            </a:r>
            <a:r>
              <a:rPr lang="sr-Latn-RS" b="1" i="1" dirty="0" smtClean="0"/>
              <a:t>č</a:t>
            </a:r>
            <a:r>
              <a:rPr lang="en-US" b="1" i="1" dirty="0" err="1" smtClean="0"/>
              <a:t>ava</a:t>
            </a:r>
            <a:r>
              <a:rPr lang="en-US" b="1" i="1" dirty="0" smtClean="0"/>
              <a:t> </a:t>
            </a:r>
            <a:r>
              <a:rPr lang="en-US" b="1" i="1" dirty="0" err="1"/>
              <a:t>pritisak</a:t>
            </a:r>
            <a:r>
              <a:rPr lang="en-US" b="1" i="1" dirty="0"/>
              <a:t> </a:t>
            </a:r>
            <a:r>
              <a:rPr lang="en-US" b="1" i="1" dirty="0" err="1"/>
              <a:t>na</a:t>
            </a:r>
            <a:r>
              <a:rPr lang="en-US" b="1" i="1" dirty="0"/>
              <a:t> </a:t>
            </a:r>
            <a:r>
              <a:rPr lang="en-US" b="1" i="1" dirty="0" err="1"/>
              <a:t>izolovanog</a:t>
            </a:r>
            <a:r>
              <a:rPr lang="en-US" b="1" i="1" dirty="0"/>
              <a:t> </a:t>
            </a:r>
            <a:r>
              <a:rPr lang="en-US" b="1" i="1" dirty="0" err="1" smtClean="0"/>
              <a:t>pješaka</a:t>
            </a:r>
            <a:r>
              <a:rPr lang="en-US" b="1" i="1" dirty="0"/>
              <a:t>.} </a:t>
            </a: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...c3 </a:t>
            </a:r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i="1" dirty="0" smtClean="0"/>
              <a:t>(</a:t>
            </a:r>
            <a:r>
              <a:rPr lang="en-US" b="1" i="1" dirty="0" err="1" smtClean="0"/>
              <a:t>Izmjena</a:t>
            </a:r>
            <a:r>
              <a:rPr lang="en-US" b="1" i="1" dirty="0" smtClean="0"/>
              <a:t> </a:t>
            </a:r>
            <a:r>
              <a:rPr lang="en-US" b="1" i="1" dirty="0" err="1"/>
              <a:t>zadnjeg</a:t>
            </a:r>
            <a:r>
              <a:rPr lang="en-US" b="1" i="1" dirty="0"/>
              <a:t> </a:t>
            </a:r>
            <a:r>
              <a:rPr lang="en-US" b="1" i="1" dirty="0" err="1"/>
              <a:t>para</a:t>
            </a:r>
            <a:r>
              <a:rPr lang="en-US" b="1" i="1" dirty="0"/>
              <a:t> </a:t>
            </a:r>
            <a:r>
              <a:rPr lang="en-US" b="1" i="1" dirty="0" err="1"/>
              <a:t>lakih</a:t>
            </a:r>
            <a:r>
              <a:rPr lang="en-US" b="1" i="1" dirty="0"/>
              <a:t> </a:t>
            </a:r>
            <a:r>
              <a:rPr lang="en-US" b="1" i="1" dirty="0" err="1"/>
              <a:t>figura</a:t>
            </a:r>
            <a:r>
              <a:rPr lang="en-US" b="1" i="1" dirty="0"/>
              <a:t> ide u </a:t>
            </a:r>
            <a:r>
              <a:rPr lang="en-US" b="1" i="1" dirty="0" err="1"/>
              <a:t>korist</a:t>
            </a:r>
            <a:r>
              <a:rPr lang="en-US" b="1" i="1" dirty="0"/>
              <a:t> </a:t>
            </a:r>
            <a:r>
              <a:rPr lang="en-US" b="1" i="1" dirty="0" err="1" smtClean="0"/>
              <a:t>bijelog</a:t>
            </a:r>
            <a:r>
              <a:rPr lang="en-US" b="1" i="1" dirty="0" smtClean="0"/>
              <a:t> </a:t>
            </a:r>
            <a:r>
              <a:rPr lang="en-US" b="1" i="1" dirty="0"/>
              <a:t>29... Bxd2 30. Kxd2 Kd6 31. Kc3 Kc5 32. Rd2! </a:t>
            </a:r>
            <a:r>
              <a:rPr lang="en-US" b="1" i="1" dirty="0" smtClean="0"/>
              <a:t>bi </a:t>
            </a:r>
            <a:r>
              <a:rPr lang="en-US" b="1" i="1" dirty="0" err="1"/>
              <a:t>bilo</a:t>
            </a:r>
            <a:r>
              <a:rPr lang="en-US" b="1" i="1" dirty="0"/>
              <a:t> </a:t>
            </a:r>
            <a:r>
              <a:rPr lang="en-US" b="1" i="1" dirty="0" smtClean="0"/>
              <a:t>lo</a:t>
            </a:r>
            <a:r>
              <a:rPr lang="sr-Latn-RS" b="1" i="1" dirty="0" smtClean="0"/>
              <a:t>š</a:t>
            </a:r>
            <a:r>
              <a:rPr lang="en-US" b="1" i="1" dirty="0" smtClean="0"/>
              <a:t>e.)</a:t>
            </a:r>
            <a:r>
              <a:rPr lang="en-US" b="1" i="1" dirty="0"/>
              <a:t> </a:t>
            </a:r>
            <a:endParaRPr lang="sr-Latn-RS" b="1" i="1" dirty="0" smtClean="0"/>
          </a:p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Ne4 Ba5 31. Kd3 Rd8+ 32. Kc4 Rd1 33. Nxc3 Rh1? 34. Ne4!</a:t>
            </a:r>
            <a:r>
              <a:rPr lang="en-US" b="1" dirty="0"/>
              <a:t> </a:t>
            </a: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en-US" b="1" i="1" dirty="0" smtClean="0"/>
              <a:t>{</a:t>
            </a:r>
            <a:r>
              <a:rPr lang="en-US" b="1" i="1" dirty="0" err="1"/>
              <a:t>Bijeli</a:t>
            </a:r>
            <a:r>
              <a:rPr lang="en-US" b="1" i="1" dirty="0"/>
              <a:t> </a:t>
            </a:r>
            <a:r>
              <a:rPr lang="en-US" b="1" i="1" dirty="0" err="1" smtClean="0"/>
              <a:t>vra</a:t>
            </a:r>
            <a:r>
              <a:rPr lang="sr-Latn-RS" b="1" i="1" dirty="0" smtClean="0"/>
              <a:t>ć</a:t>
            </a:r>
            <a:r>
              <a:rPr lang="en-US" b="1" i="1" dirty="0" smtClean="0"/>
              <a:t>a </a:t>
            </a:r>
            <a:r>
              <a:rPr lang="en-US" b="1" i="1" dirty="0" err="1" smtClean="0"/>
              <a:t>pješaka</a:t>
            </a:r>
            <a:r>
              <a:rPr lang="en-US" b="1" i="1" dirty="0" smtClean="0"/>
              <a:t> </a:t>
            </a:r>
            <a:r>
              <a:rPr lang="en-US" b="1" i="1" dirty="0" err="1"/>
              <a:t>ali</a:t>
            </a:r>
            <a:r>
              <a:rPr lang="en-US" b="1" i="1" dirty="0"/>
              <a:t> </a:t>
            </a:r>
            <a:r>
              <a:rPr lang="en-US" b="1" i="1" dirty="0" err="1"/>
              <a:t>svoju</a:t>
            </a:r>
            <a:r>
              <a:rPr lang="en-US" b="1" i="1" dirty="0"/>
              <a:t> </a:t>
            </a:r>
            <a:r>
              <a:rPr lang="en-US" b="1" i="1" dirty="0" err="1"/>
              <a:t>poziciju</a:t>
            </a:r>
            <a:r>
              <a:rPr lang="en-US" b="1" i="1" dirty="0"/>
              <a:t> u </a:t>
            </a:r>
            <a:r>
              <a:rPr lang="en-US" b="1" i="1" dirty="0" err="1"/>
              <a:t>centru</a:t>
            </a:r>
            <a:r>
              <a:rPr lang="en-US" b="1" i="1" dirty="0"/>
              <a:t> </a:t>
            </a:r>
            <a:r>
              <a:rPr lang="en-US" b="1" i="1" dirty="0" err="1" smtClean="0"/>
              <a:t>oja</a:t>
            </a:r>
            <a:r>
              <a:rPr lang="sr-Latn-RS" b="1" i="1" dirty="0" smtClean="0"/>
              <a:t>č</a:t>
            </a:r>
            <a:r>
              <a:rPr lang="en-US" b="1" i="1" dirty="0" err="1" smtClean="0"/>
              <a:t>ava</a:t>
            </a:r>
            <a:r>
              <a:rPr lang="en-US" b="1" i="1" dirty="0"/>
              <a:t>.} </a:t>
            </a: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 Rxh2 35. Kd4 Kd7</a:t>
            </a:r>
            <a:r>
              <a:rPr lang="en-US" b="1" dirty="0"/>
              <a:t> </a:t>
            </a: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en-US" b="1" i="1" dirty="0" smtClean="0"/>
              <a:t>(</a:t>
            </a:r>
            <a:r>
              <a:rPr lang="en-US" b="1" i="1" dirty="0" err="1" smtClean="0"/>
              <a:t>Ako</a:t>
            </a:r>
            <a:r>
              <a:rPr lang="en-US" b="1" i="1" dirty="0" smtClean="0"/>
              <a:t> </a:t>
            </a:r>
            <a:r>
              <a:rPr lang="en-US" b="1" i="1" dirty="0"/>
              <a:t>35... Rxg2 </a:t>
            </a:r>
            <a:r>
              <a:rPr lang="en-US" b="1" i="1" dirty="0" err="1" smtClean="0"/>
              <a:t>tada</a:t>
            </a:r>
            <a:r>
              <a:rPr lang="en-US" b="1" i="1" dirty="0" smtClean="0"/>
              <a:t> </a:t>
            </a:r>
            <a:r>
              <a:rPr lang="en-US" b="1" i="1" dirty="0"/>
              <a:t>36. Rc7+ </a:t>
            </a:r>
            <a:r>
              <a:rPr lang="en-US" b="1" i="1" dirty="0" err="1" smtClean="0"/>
              <a:t>i</a:t>
            </a:r>
            <a:r>
              <a:rPr lang="en-US" b="1" i="1" dirty="0" smtClean="0"/>
              <a:t> </a:t>
            </a:r>
            <a:r>
              <a:rPr lang="en-US" b="1" i="1" dirty="0"/>
              <a:t>37. Rxh7, 38. Ke5 </a:t>
            </a:r>
            <a:r>
              <a:rPr lang="en-US" b="1" i="1" dirty="0" smtClean="0"/>
              <a:t>+-.)</a:t>
            </a:r>
            <a:r>
              <a:rPr lang="en-US" b="1" i="1" dirty="0"/>
              <a:t> </a:t>
            </a:r>
            <a:endParaRPr lang="sr-Latn-RS" b="1" i="1" dirty="0" smtClean="0"/>
          </a:p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g3 Bb4 37. Ke5!</a:t>
            </a:r>
            <a:r>
              <a:rPr lang="en-US" b="1" dirty="0"/>
              <a:t> </a:t>
            </a: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en-US" b="1" i="1" dirty="0" smtClean="0"/>
              <a:t>{</a:t>
            </a:r>
            <a:r>
              <a:rPr lang="en-US" b="1" i="1" dirty="0" err="1"/>
              <a:t>Zapazite</a:t>
            </a:r>
            <a:r>
              <a:rPr lang="en-US" b="1" i="1" dirty="0"/>
              <a:t> </a:t>
            </a:r>
            <a:r>
              <a:rPr lang="en-US" b="1" i="1" dirty="0" err="1"/>
              <a:t>kako</a:t>
            </a:r>
            <a:r>
              <a:rPr lang="en-US" b="1" i="1" dirty="0"/>
              <a:t> </a:t>
            </a:r>
            <a:r>
              <a:rPr lang="en-US" b="1" i="1" dirty="0" err="1"/>
              <a:t>bijeli</a:t>
            </a:r>
            <a:r>
              <a:rPr lang="en-US" b="1" i="1" dirty="0"/>
              <a:t> </a:t>
            </a:r>
            <a:r>
              <a:rPr lang="en-US" b="1" i="1" dirty="0" err="1"/>
              <a:t>aktivno</a:t>
            </a:r>
            <a:r>
              <a:rPr lang="en-US" b="1" i="1" dirty="0"/>
              <a:t> </a:t>
            </a:r>
            <a:r>
              <a:rPr lang="en-US" b="1" i="1" dirty="0" err="1"/>
              <a:t>koristi</a:t>
            </a:r>
            <a:r>
              <a:rPr lang="en-US" b="1" i="1" dirty="0"/>
              <a:t> </a:t>
            </a:r>
            <a:r>
              <a:rPr lang="en-US" b="1" i="1" dirty="0" err="1"/>
              <a:t>polja</a:t>
            </a:r>
            <a:r>
              <a:rPr lang="en-US" b="1" i="1" dirty="0"/>
              <a:t> </a:t>
            </a:r>
            <a:r>
              <a:rPr lang="en-US" b="1" i="1" dirty="0" err="1"/>
              <a:t>ispred</a:t>
            </a:r>
            <a:r>
              <a:rPr lang="en-US" b="1" i="1" dirty="0"/>
              <a:t> </a:t>
            </a:r>
            <a:r>
              <a:rPr lang="en-US" b="1" i="1" dirty="0" err="1" smtClean="0"/>
              <a:t>pješaka</a:t>
            </a:r>
            <a:r>
              <a:rPr lang="en-US" b="1" i="1" dirty="0" smtClean="0"/>
              <a:t> </a:t>
            </a:r>
            <a:r>
              <a:rPr lang="en-US" b="1" i="1" dirty="0"/>
              <a:t>e-6.}</a:t>
            </a:r>
            <a:r>
              <a:rPr lang="en-US" b="1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823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009650"/>
            <a:ext cx="48387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844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 Rh5+ 38. Kf6 Be7+ 39. Kg7! e5 40. Rc6! Rh1 41. Kf7! Ra1 42. Re6! Bd8 43. Rd6+ Kc8 44. Ke8! Bc7 45. Rc6 Rd1 </a:t>
            </a:r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i="1" dirty="0" smtClean="0"/>
              <a:t>(</a:t>
            </a:r>
            <a:r>
              <a:rPr lang="en-US" b="1" i="1" dirty="0"/>
              <a:t>45... Rxa4  46. Nc3) </a:t>
            </a:r>
            <a: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Ng5 Rd8+ 47. Kf7 Rd7+ 48. Kg8</a:t>
            </a:r>
            <a:r>
              <a:rPr lang="en-US" b="1" dirty="0"/>
              <a:t> </a:t>
            </a: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en-US" b="1" i="1" dirty="0" smtClean="0"/>
              <a:t>{</a:t>
            </a:r>
            <a:r>
              <a:rPr lang="en-US" b="1" i="1" dirty="0" err="1" smtClean="0"/>
              <a:t>pješa</a:t>
            </a:r>
            <a:r>
              <a:rPr lang="sr-Latn-RS" b="1" i="1" dirty="0" smtClean="0"/>
              <a:t>c</a:t>
            </a:r>
            <a:r>
              <a:rPr lang="en-US" b="1" i="1" dirty="0" err="1" smtClean="0"/>
              <a:t>i</a:t>
            </a:r>
            <a:r>
              <a:rPr lang="en-US" b="1" i="1" dirty="0" smtClean="0"/>
              <a:t> </a:t>
            </a:r>
            <a:r>
              <a:rPr lang="en-US" b="1" i="1" dirty="0" err="1"/>
              <a:t>na</a:t>
            </a:r>
            <a:r>
              <a:rPr lang="en-US" b="1" i="1" dirty="0"/>
              <a:t> </a:t>
            </a:r>
            <a:r>
              <a:rPr lang="en-US" b="1" i="1" dirty="0" err="1"/>
              <a:t>kraljevom</a:t>
            </a:r>
            <a:r>
              <a:rPr lang="en-US" b="1" i="1" dirty="0"/>
              <a:t> </a:t>
            </a:r>
            <a:r>
              <a:rPr lang="en-US" b="1" i="1" dirty="0" err="1"/>
              <a:t>krilu</a:t>
            </a:r>
            <a:r>
              <a:rPr lang="en-US" b="1" i="1" dirty="0"/>
              <a:t> </a:t>
            </a:r>
            <a:r>
              <a:rPr lang="sr-Latn-RS" b="1" i="1" dirty="0" smtClean="0"/>
              <a:t>ć</a:t>
            </a:r>
            <a:r>
              <a:rPr lang="en-US" b="1" i="1" dirty="0" smtClean="0"/>
              <a:t>e </a:t>
            </a:r>
            <a:r>
              <a:rPr lang="en-US" b="1" i="1" dirty="0" err="1"/>
              <a:t>biti</a:t>
            </a:r>
            <a:r>
              <a:rPr lang="en-US" b="1" i="1" dirty="0"/>
              <a:t> </a:t>
            </a:r>
            <a:r>
              <a:rPr lang="en-US" b="1" i="1" dirty="0" err="1"/>
              <a:t>izgubljeni</a:t>
            </a:r>
            <a:r>
              <a:rPr lang="en-US" b="1" i="1" dirty="0"/>
              <a:t>. </a:t>
            </a:r>
            <a:r>
              <a:rPr lang="en-US" b="1" i="1" dirty="0" err="1" smtClean="0"/>
              <a:t>Crni</a:t>
            </a:r>
            <a:r>
              <a:rPr lang="en-US" b="1" i="1" dirty="0" smtClean="0"/>
              <a:t> </a:t>
            </a:r>
            <a:r>
              <a:rPr lang="en-US" b="1" i="1" dirty="0" err="1"/>
              <a:t>predaje</a:t>
            </a:r>
            <a:r>
              <a:rPr lang="en-US" b="1" i="1" dirty="0"/>
              <a:t>.} </a:t>
            </a:r>
            <a:r>
              <a:rPr lang="sr-Latn-RS" b="1" dirty="0" smtClean="0"/>
              <a:t/>
            </a:r>
            <a:br>
              <a:rPr lang="sr-Latn-RS" b="1" dirty="0" smtClean="0"/>
            </a:br>
            <a:r>
              <a:rPr lang="en-US" b="1" dirty="0" smtClean="0"/>
              <a:t>1-0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0" y="3068960"/>
            <a:ext cx="346710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280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Izolovan</a:t>
            </a:r>
            <a:r>
              <a:rPr lang="en-US" b="1" dirty="0" smtClean="0"/>
              <a:t> </a:t>
            </a:r>
            <a:r>
              <a:rPr lang="en-US" b="1" dirty="0" err="1" smtClean="0"/>
              <a:t>pješak</a:t>
            </a:r>
            <a:r>
              <a:rPr lang="en-US" b="1" dirty="0" smtClean="0"/>
              <a:t> </a:t>
            </a:r>
            <a:r>
              <a:rPr lang="en-US" b="1" dirty="0"/>
              <a:t>je </a:t>
            </a:r>
            <a:r>
              <a:rPr lang="en-US" b="1" dirty="0" err="1"/>
              <a:t>onaj</a:t>
            </a:r>
            <a:r>
              <a:rPr lang="en-US" b="1" dirty="0"/>
              <a:t> </a:t>
            </a:r>
            <a:r>
              <a:rPr lang="en-US" b="1" dirty="0" err="1"/>
              <a:t>koji</a:t>
            </a:r>
            <a:r>
              <a:rPr lang="en-US" b="1" dirty="0"/>
              <a:t> </a:t>
            </a:r>
            <a:r>
              <a:rPr lang="en-US" b="1" dirty="0" err="1"/>
              <a:t>nema</a:t>
            </a:r>
            <a:r>
              <a:rPr lang="en-US" b="1" dirty="0"/>
              <a:t> </a:t>
            </a:r>
            <a:r>
              <a:rPr lang="en-US" b="1" dirty="0" err="1" smtClean="0"/>
              <a:t>pješaka</a:t>
            </a:r>
            <a:r>
              <a:rPr lang="en-US" b="1" dirty="0" smtClean="0"/>
              <a:t> </a:t>
            </a:r>
            <a:r>
              <a:rPr lang="en-US" b="1" dirty="0" err="1"/>
              <a:t>iste</a:t>
            </a:r>
            <a:r>
              <a:rPr lang="en-US" b="1" dirty="0"/>
              <a:t> </a:t>
            </a:r>
            <a:r>
              <a:rPr lang="en-US" b="1" dirty="0" err="1"/>
              <a:t>boje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susjednim</a:t>
            </a:r>
            <a:r>
              <a:rPr lang="en-US" b="1" dirty="0"/>
              <a:t> </a:t>
            </a:r>
            <a:r>
              <a:rPr lang="en-US" b="1" dirty="0" err="1"/>
              <a:t>linijama</a:t>
            </a:r>
            <a:r>
              <a:rPr lang="en-US" dirty="0"/>
              <a:t>. On je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ranjiv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ne </a:t>
            </a:r>
            <a:r>
              <a:rPr lang="en-US" dirty="0" err="1" smtClean="0"/>
              <a:t>mo</a:t>
            </a:r>
            <a:r>
              <a:rPr lang="sr-Latn-RS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zastititi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 smtClean="0"/>
              <a:t>pješak</a:t>
            </a:r>
            <a:r>
              <a:rPr lang="en-US" dirty="0" smtClean="0"/>
              <a:t>. </a:t>
            </a:r>
            <a:r>
              <a:rPr lang="en-US" dirty="0" err="1"/>
              <a:t>Polje</a:t>
            </a:r>
            <a:r>
              <a:rPr lang="en-US" dirty="0"/>
              <a:t> </a:t>
            </a:r>
            <a:r>
              <a:rPr lang="en-US" dirty="0" err="1"/>
              <a:t>ispred</a:t>
            </a:r>
            <a:r>
              <a:rPr lang="en-US" dirty="0"/>
              <a:t>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 smtClean="0"/>
              <a:t>mo</a:t>
            </a:r>
            <a:r>
              <a:rPr lang="sr-Latn-RS" dirty="0" smtClean="0"/>
              <a:t>ž</a:t>
            </a:r>
            <a:r>
              <a:rPr lang="en-US" dirty="0" smtClean="0"/>
              <a:t>e </a:t>
            </a:r>
            <a:r>
              <a:rPr lang="en-US" dirty="0" err="1"/>
              <a:t>zauzeti</a:t>
            </a:r>
            <a:r>
              <a:rPr lang="en-US" dirty="0"/>
              <a:t> </a:t>
            </a:r>
            <a:r>
              <a:rPr lang="en-US" dirty="0" err="1"/>
              <a:t>neprijateljska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. </a:t>
            </a:r>
            <a:r>
              <a:rPr lang="en-US" dirty="0" err="1"/>
              <a:t>Slabost</a:t>
            </a:r>
            <a:r>
              <a:rPr lang="en-US" dirty="0"/>
              <a:t> </a:t>
            </a:r>
            <a:r>
              <a:rPr lang="en-US" dirty="0" err="1"/>
              <a:t>izolovanog</a:t>
            </a:r>
            <a:r>
              <a:rPr lang="en-US" dirty="0"/>
              <a:t> </a:t>
            </a:r>
            <a:r>
              <a:rPr lang="en-US" dirty="0" err="1" smtClean="0"/>
              <a:t>pješaka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r-Latn-RS" dirty="0" smtClean="0"/>
              <a:t>ć</a:t>
            </a:r>
            <a:r>
              <a:rPr lang="en-US" dirty="0" smtClean="0"/>
              <a:t>a </a:t>
            </a:r>
            <a:r>
              <a:rPr lang="en-US" dirty="0" err="1"/>
              <a:t>sto</a:t>
            </a:r>
            <a:r>
              <a:rPr lang="en-US" dirty="0"/>
              <a:t> je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tabli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86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Ipak</a:t>
            </a:r>
            <a:r>
              <a:rPr lang="en-US" dirty="0" smtClean="0"/>
              <a:t> </a:t>
            </a:r>
            <a:r>
              <a:rPr lang="en-US" dirty="0" err="1"/>
              <a:t>izolovani</a:t>
            </a:r>
            <a:r>
              <a:rPr lang="en-US" dirty="0"/>
              <a:t> </a:t>
            </a:r>
            <a:r>
              <a:rPr lang="en-US" dirty="0" err="1" smtClean="0"/>
              <a:t>pješak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nekih</a:t>
            </a:r>
            <a:r>
              <a:rPr lang="en-US" dirty="0"/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pluseva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manifestuju</a:t>
            </a:r>
            <a:r>
              <a:rPr lang="en-US" dirty="0"/>
              <a:t> u </a:t>
            </a:r>
            <a:r>
              <a:rPr lang="en-US" dirty="0" err="1" smtClean="0"/>
              <a:t>sredi</a:t>
            </a:r>
            <a:r>
              <a:rPr lang="sr-Latn-RS" dirty="0" smtClean="0"/>
              <a:t>š</a:t>
            </a:r>
            <a:r>
              <a:rPr lang="en-US" dirty="0" err="1" smtClean="0"/>
              <a:t>njici</a:t>
            </a:r>
            <a:r>
              <a:rPr lang="en-US" dirty="0"/>
              <a:t>.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 smtClean="0"/>
              <a:t>najva</a:t>
            </a:r>
            <a:r>
              <a:rPr lang="sr-Latn-RS" dirty="0" smtClean="0"/>
              <a:t>ž</a:t>
            </a:r>
            <a:r>
              <a:rPr lang="en-US" dirty="0" err="1" smtClean="0"/>
              <a:t>nija</a:t>
            </a:r>
            <a:r>
              <a:rPr lang="en-US" dirty="0" smtClean="0"/>
              <a:t> </a:t>
            </a:r>
            <a:r>
              <a:rPr lang="en-US" dirty="0" err="1"/>
              <a:t>plusa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endParaRPr lang="sr-Latn-RS" dirty="0" smtClean="0"/>
          </a:p>
          <a:p>
            <a:pPr marL="0" indent="0">
              <a:buNone/>
            </a:pPr>
            <a:r>
              <a:rPr lang="sr-Latn-RS" dirty="0" smtClean="0"/>
              <a:t>1.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Prostorna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prednost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 smtClean="0"/>
              <a:t>omogu</a:t>
            </a:r>
            <a:r>
              <a:rPr lang="sr-Latn-RS" dirty="0" smtClean="0"/>
              <a:t>ćava</a:t>
            </a:r>
            <a:r>
              <a:rPr lang="en-US" dirty="0" smtClean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prebacivanje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ponovno</a:t>
            </a:r>
            <a:r>
              <a:rPr lang="en-US" dirty="0"/>
              <a:t> </a:t>
            </a:r>
            <a:r>
              <a:rPr lang="en-US" dirty="0" err="1" smtClean="0"/>
              <a:t>anga</a:t>
            </a:r>
            <a:r>
              <a:rPr lang="sr-Latn-RS" dirty="0" smtClean="0"/>
              <a:t>ž</a:t>
            </a:r>
            <a:r>
              <a:rPr lang="en-US" dirty="0" err="1" smtClean="0"/>
              <a:t>ovanje</a:t>
            </a:r>
            <a:r>
              <a:rPr lang="en-US" dirty="0" smtClean="0"/>
              <a:t> 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razli</a:t>
            </a:r>
            <a:r>
              <a:rPr lang="sr-Latn-RS" dirty="0" smtClean="0"/>
              <a:t>č</a:t>
            </a:r>
            <a:r>
              <a:rPr lang="en-US" dirty="0" err="1" smtClean="0"/>
              <a:t>itim</a:t>
            </a:r>
            <a:r>
              <a:rPr lang="en-US" dirty="0" smtClean="0"/>
              <a:t> </a:t>
            </a:r>
            <a:r>
              <a:rPr lang="en-US" dirty="0" err="1"/>
              <a:t>djelovima</a:t>
            </a:r>
            <a:r>
              <a:rPr lang="en-US" dirty="0"/>
              <a:t> table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RS" dirty="0" smtClean="0"/>
          </a:p>
          <a:p>
            <a:pPr marL="0" indent="0">
              <a:buNone/>
            </a:pPr>
            <a:r>
              <a:rPr lang="en-US" dirty="0" smtClean="0"/>
              <a:t>2.Posjedovanje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poluotvorene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linije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u </a:t>
            </a:r>
            <a:r>
              <a:rPr lang="en-US" dirty="0" err="1"/>
              <a:t>centru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198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igranja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izolovanog</a:t>
            </a:r>
            <a:r>
              <a:rPr lang="en-US" dirty="0"/>
              <a:t> </a:t>
            </a:r>
            <a:r>
              <a:rPr lang="en-US" dirty="0" err="1" smtClean="0"/>
              <a:t>pješaka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slede</a:t>
            </a:r>
            <a:r>
              <a:rPr lang="sr-Latn-RS" dirty="0" smtClean="0"/>
              <a:t>ć</a:t>
            </a:r>
            <a:r>
              <a:rPr lang="en-US" dirty="0" smtClean="0"/>
              <a:t>a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1.Pojednostaviti </a:t>
            </a:r>
            <a:r>
              <a:rPr lang="en-US" b="1" dirty="0" err="1"/>
              <a:t>poziciju</a:t>
            </a:r>
            <a:r>
              <a:rPr lang="en-US" b="1" dirty="0"/>
              <a:t> </a:t>
            </a:r>
            <a:r>
              <a:rPr lang="en-US" b="1" dirty="0" err="1"/>
              <a:t>izmjenama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2.Blokirati </a:t>
            </a:r>
            <a:r>
              <a:rPr lang="en-US" b="1" dirty="0" err="1" smtClean="0"/>
              <a:t>izolov</a:t>
            </a:r>
            <a:r>
              <a:rPr lang="sr-Latn-RS" b="1" dirty="0" smtClean="0"/>
              <a:t>a</a:t>
            </a:r>
            <a:r>
              <a:rPr lang="en-US" b="1" dirty="0" err="1" smtClean="0"/>
              <a:t>nog</a:t>
            </a:r>
            <a:r>
              <a:rPr lang="en-US" b="1" dirty="0" smtClean="0"/>
              <a:t> </a:t>
            </a:r>
            <a:r>
              <a:rPr lang="en-US" b="1" dirty="0" err="1" smtClean="0"/>
              <a:t>pješaka</a:t>
            </a:r>
            <a:endParaRPr lang="en-US" dirty="0"/>
          </a:p>
          <a:p>
            <a:pPr marL="0" indent="0">
              <a:buNone/>
            </a:pPr>
            <a:r>
              <a:rPr lang="en-US" b="1" dirty="0" smtClean="0"/>
              <a:t>3.Izvr</a:t>
            </a:r>
            <a:r>
              <a:rPr lang="sr-Latn-RS" b="1" dirty="0" smtClean="0"/>
              <a:t>š</a:t>
            </a:r>
            <a:r>
              <a:rPr lang="en-US" b="1" dirty="0" err="1" smtClean="0"/>
              <a:t>iti</a:t>
            </a:r>
            <a:r>
              <a:rPr lang="en-US" b="1" dirty="0" smtClean="0"/>
              <a:t> </a:t>
            </a:r>
            <a:r>
              <a:rPr lang="en-US" b="1" dirty="0" err="1"/>
              <a:t>pritisak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izolovanog</a:t>
            </a:r>
            <a:r>
              <a:rPr lang="en-US" b="1" dirty="0"/>
              <a:t> </a:t>
            </a:r>
            <a:r>
              <a:rPr lang="en-US" b="1" dirty="0" err="1" smtClean="0"/>
              <a:t>pješaka</a:t>
            </a:r>
            <a:r>
              <a:rPr lang="en-US" b="1" dirty="0" smtClean="0"/>
              <a:t> </a:t>
            </a:r>
            <a:r>
              <a:rPr lang="en-US" b="1" dirty="0" err="1"/>
              <a:t>lakim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te</a:t>
            </a:r>
            <a:r>
              <a:rPr lang="sr-Latn-RS" b="1" dirty="0" smtClean="0"/>
              <a:t>š</a:t>
            </a:r>
            <a:r>
              <a:rPr lang="en-US" b="1" dirty="0" err="1" smtClean="0"/>
              <a:t>kim</a:t>
            </a:r>
            <a:r>
              <a:rPr lang="en-US" b="1" dirty="0" smtClean="0"/>
              <a:t> </a:t>
            </a:r>
            <a:r>
              <a:rPr lang="en-US" b="1" dirty="0" err="1"/>
              <a:t>figurama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995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7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Petrosian,Tigran</a:t>
            </a:r>
            <a:r>
              <a:rPr lang="en-US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 - </a:t>
            </a:r>
            <a:r>
              <a:rPr lang="en-US" sz="7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Botvinnik,Mikhail</a:t>
            </a:r>
            <a:r>
              <a:rPr lang="en-US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[D94]</a:t>
            </a:r>
            <a:endParaRPr lang="en-US" sz="7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7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 Championship 25th Moscow (5), 01.04.1963</a:t>
            </a:r>
          </a:p>
          <a:p>
            <a:pPr marL="0" indent="0">
              <a:buNone/>
            </a:pPr>
            <a:r>
              <a:rPr lang="en-US" sz="7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[Bulletin]</a:t>
            </a:r>
          </a:p>
          <a:p>
            <a:endParaRPr lang="sr-Latn-RS" sz="4400" b="1" dirty="0" smtClean="0"/>
          </a:p>
          <a:p>
            <a:pPr marL="0" indent="0">
              <a:buNone/>
            </a:pPr>
            <a:r>
              <a:rPr lang="en-US" sz="4400" b="1" i="1" dirty="0" smtClean="0"/>
              <a:t>Na </a:t>
            </a:r>
            <a:r>
              <a:rPr lang="en-US" sz="4400" b="1" i="1" dirty="0" err="1"/>
              <a:t>tabli</a:t>
            </a:r>
            <a:r>
              <a:rPr lang="en-US" sz="4400" b="1" i="1" dirty="0"/>
              <a:t> se </a:t>
            </a:r>
            <a:r>
              <a:rPr lang="en-US" sz="4400" b="1" i="1" dirty="0" err="1"/>
              <a:t>pojavila</a:t>
            </a:r>
            <a:r>
              <a:rPr lang="en-US" sz="4400" b="1" i="1" dirty="0"/>
              <a:t> </a:t>
            </a:r>
            <a:r>
              <a:rPr lang="en-US" sz="4400" b="1" i="1" dirty="0" err="1"/>
              <a:t>pozicija</a:t>
            </a:r>
            <a:r>
              <a:rPr lang="en-US" sz="4400" b="1" i="1" dirty="0"/>
              <a:t> u </a:t>
            </a:r>
            <a:r>
              <a:rPr lang="en-US" sz="4400" b="1" i="1" dirty="0" err="1"/>
              <a:t>kojoj</a:t>
            </a:r>
            <a:r>
              <a:rPr lang="en-US" sz="4400" b="1" i="1" dirty="0"/>
              <a:t> je </a:t>
            </a:r>
            <a:r>
              <a:rPr lang="en-US" sz="4400" b="1" i="1" dirty="0" err="1"/>
              <a:t>crni</a:t>
            </a:r>
            <a:r>
              <a:rPr lang="en-US" sz="4400" b="1" i="1" dirty="0"/>
              <a:t> </a:t>
            </a:r>
            <a:r>
              <a:rPr lang="en-US" sz="4400" b="1" i="1" dirty="0" err="1"/>
              <a:t>imao</a:t>
            </a:r>
            <a:r>
              <a:rPr lang="en-US" sz="4400" b="1" i="1" dirty="0"/>
              <a:t> </a:t>
            </a:r>
            <a:r>
              <a:rPr lang="en-US" sz="4400" b="1" i="1" dirty="0" err="1"/>
              <a:t>samo</a:t>
            </a:r>
            <a:r>
              <a:rPr lang="en-US" sz="4400" b="1" i="1" dirty="0"/>
              <a:t> </a:t>
            </a:r>
            <a:r>
              <a:rPr lang="en-US" sz="4400" b="1" i="1" dirty="0" err="1"/>
              <a:t>jednu</a:t>
            </a:r>
            <a:r>
              <a:rPr lang="en-US" sz="4400" b="1" i="1" dirty="0"/>
              <a:t> </a:t>
            </a:r>
            <a:r>
              <a:rPr lang="en-US" sz="4400" b="1" i="1" dirty="0" err="1"/>
              <a:t>slabost</a:t>
            </a:r>
            <a:r>
              <a:rPr lang="en-US" sz="4400" b="1" i="1" dirty="0"/>
              <a:t>- </a:t>
            </a:r>
            <a:r>
              <a:rPr lang="en-US" sz="4400" b="1" i="1" dirty="0" err="1"/>
              <a:t>izolovanog</a:t>
            </a:r>
            <a:r>
              <a:rPr lang="en-US" sz="4400" b="1" i="1" dirty="0"/>
              <a:t> </a:t>
            </a:r>
            <a:r>
              <a:rPr lang="en-US" sz="4400" b="1" i="1" dirty="0" err="1" smtClean="0"/>
              <a:t>pješaka</a:t>
            </a:r>
            <a:r>
              <a:rPr lang="en-US" sz="4400" b="1" i="1" dirty="0" smtClean="0"/>
              <a:t> </a:t>
            </a:r>
            <a:r>
              <a:rPr lang="en-US" sz="4400" b="1" i="1" dirty="0" err="1"/>
              <a:t>na</a:t>
            </a:r>
            <a:r>
              <a:rPr lang="en-US" sz="4400" b="1" i="1" dirty="0"/>
              <a:t> e6. U </a:t>
            </a:r>
            <a:r>
              <a:rPr lang="en-US" sz="4400" b="1" i="1" dirty="0" err="1"/>
              <a:t>svom</a:t>
            </a:r>
            <a:r>
              <a:rPr lang="en-US" sz="4400" b="1" i="1" dirty="0"/>
              <a:t> </a:t>
            </a:r>
            <a:r>
              <a:rPr lang="en-US" sz="4400" b="1" i="1" dirty="0" err="1"/>
              <a:t>komentaru</a:t>
            </a:r>
            <a:r>
              <a:rPr lang="en-US" sz="4400" b="1" i="1" dirty="0"/>
              <a:t> </a:t>
            </a:r>
            <a:r>
              <a:rPr lang="en-US" sz="4400" b="1" i="1" dirty="0" err="1"/>
              <a:t>partije</a:t>
            </a:r>
            <a:r>
              <a:rPr lang="en-US" sz="4400" b="1" i="1" dirty="0"/>
              <a:t> T. </a:t>
            </a:r>
            <a:r>
              <a:rPr lang="en-US" sz="4400" b="1" i="1" dirty="0" err="1"/>
              <a:t>Petrosjan</a:t>
            </a:r>
            <a:r>
              <a:rPr lang="en-US" sz="4400" b="1" i="1" dirty="0"/>
              <a:t> je </a:t>
            </a:r>
            <a:r>
              <a:rPr lang="en-US" sz="4400" b="1" i="1" dirty="0" err="1"/>
              <a:t>napisao</a:t>
            </a:r>
            <a:r>
              <a:rPr lang="en-US" sz="4400" b="1" i="1" dirty="0"/>
              <a:t> da je </a:t>
            </a:r>
            <a:r>
              <a:rPr lang="en-US" sz="4400" b="1" i="1" dirty="0" err="1"/>
              <a:t>vrlo</a:t>
            </a:r>
            <a:r>
              <a:rPr lang="en-US" sz="4400" b="1" i="1" dirty="0"/>
              <a:t> </a:t>
            </a:r>
            <a:r>
              <a:rPr lang="en-US" sz="4400" b="1" i="1" dirty="0" err="1" smtClean="0"/>
              <a:t>te</a:t>
            </a:r>
            <a:r>
              <a:rPr lang="sr-Latn-RS" sz="4400" b="1" i="1" dirty="0" smtClean="0"/>
              <a:t>š</a:t>
            </a:r>
            <a:r>
              <a:rPr lang="en-US" sz="4400" b="1" i="1" dirty="0" err="1" smtClean="0"/>
              <a:t>ko</a:t>
            </a:r>
            <a:r>
              <a:rPr lang="en-US" sz="4400" b="1" i="1" dirty="0" smtClean="0"/>
              <a:t> </a:t>
            </a:r>
            <a:r>
              <a:rPr lang="en-US" sz="4400" b="1" i="1" dirty="0" err="1"/>
              <a:t>za</a:t>
            </a:r>
            <a:r>
              <a:rPr lang="en-US" sz="4400" b="1" i="1" dirty="0"/>
              <a:t> </a:t>
            </a:r>
            <a:r>
              <a:rPr lang="en-US" sz="4400" b="1" i="1" dirty="0" err="1"/>
              <a:t>bijelog</a:t>
            </a:r>
            <a:r>
              <a:rPr lang="en-US" sz="4400" b="1" i="1" dirty="0"/>
              <a:t> da </a:t>
            </a:r>
            <a:r>
              <a:rPr lang="en-US" sz="4400" b="1" i="1" dirty="0" err="1"/>
              <a:t>osvoji</a:t>
            </a:r>
            <a:r>
              <a:rPr lang="en-US" sz="4400" b="1" i="1" dirty="0"/>
              <a:t> tog </a:t>
            </a:r>
            <a:r>
              <a:rPr lang="en-US" sz="4400" b="1" i="1" dirty="0" err="1" smtClean="0"/>
              <a:t>pješaka</a:t>
            </a:r>
            <a:r>
              <a:rPr lang="en-US" sz="4400" b="1" i="1" dirty="0"/>
              <a:t>. Ali </a:t>
            </a:r>
            <a:r>
              <a:rPr lang="en-US" sz="4400" b="1" i="1" dirty="0" err="1"/>
              <a:t>nije</a:t>
            </a:r>
            <a:r>
              <a:rPr lang="en-US" sz="4400" b="1" i="1" dirty="0"/>
              <a:t> </a:t>
            </a:r>
            <a:r>
              <a:rPr lang="en-US" sz="4400" b="1" i="1" dirty="0" err="1"/>
              <a:t>manje</a:t>
            </a:r>
            <a:r>
              <a:rPr lang="en-US" sz="4400" b="1" i="1" dirty="0"/>
              <a:t> </a:t>
            </a:r>
            <a:r>
              <a:rPr lang="en-US" sz="4400" b="1" i="1" dirty="0" err="1" smtClean="0"/>
              <a:t>va</a:t>
            </a:r>
            <a:r>
              <a:rPr lang="sr-Latn-RS" sz="4400" b="1" i="1" dirty="0" smtClean="0"/>
              <a:t>ž</a:t>
            </a:r>
            <a:r>
              <a:rPr lang="en-US" sz="4400" b="1" i="1" dirty="0" err="1" smtClean="0"/>
              <a:t>na</a:t>
            </a:r>
            <a:r>
              <a:rPr lang="en-US" sz="4400" b="1" i="1" dirty="0" smtClean="0"/>
              <a:t> </a:t>
            </a:r>
            <a:r>
              <a:rPr lang="sr-Latn-RS" sz="4400" b="1" i="1" dirty="0" smtClean="0"/>
              <a:t>č</a:t>
            </a:r>
            <a:r>
              <a:rPr lang="en-US" sz="4400" b="1" i="1" dirty="0" err="1" smtClean="0"/>
              <a:t>injenica</a:t>
            </a:r>
            <a:r>
              <a:rPr lang="en-US" sz="4400" b="1" i="1" dirty="0" smtClean="0"/>
              <a:t> </a:t>
            </a:r>
            <a:r>
              <a:rPr lang="en-US" sz="4400" b="1" i="1" dirty="0"/>
              <a:t>da </a:t>
            </a:r>
            <a:r>
              <a:rPr lang="en-US" sz="4400" b="1" i="1" dirty="0" err="1"/>
              <a:t>protivnik</a:t>
            </a:r>
            <a:r>
              <a:rPr lang="en-US" sz="4400" b="1" i="1" dirty="0"/>
              <a:t> </a:t>
            </a:r>
            <a:r>
              <a:rPr lang="en-US" sz="4400" b="1" i="1" dirty="0" err="1" smtClean="0"/>
              <a:t>mo</a:t>
            </a:r>
            <a:r>
              <a:rPr lang="sr-Latn-RS" sz="4400" b="1" i="1" dirty="0" smtClean="0"/>
              <a:t>ž</a:t>
            </a:r>
            <a:r>
              <a:rPr lang="en-US" sz="4400" b="1" i="1" dirty="0" smtClean="0"/>
              <a:t>e </a:t>
            </a:r>
            <a:r>
              <a:rPr lang="en-US" sz="4400" b="1" i="1" dirty="0" err="1"/>
              <a:t>iskoristiti</a:t>
            </a:r>
            <a:r>
              <a:rPr lang="en-US" sz="4400" b="1" i="1" dirty="0"/>
              <a:t> </a:t>
            </a:r>
            <a:r>
              <a:rPr lang="en-US" sz="4400" b="1" i="1" dirty="0" err="1"/>
              <a:t>polje</a:t>
            </a:r>
            <a:r>
              <a:rPr lang="en-US" sz="4400" b="1" i="1" dirty="0"/>
              <a:t> (</a:t>
            </a:r>
            <a:r>
              <a:rPr lang="en-US" sz="4400" b="1" i="1" dirty="0" err="1"/>
              <a:t>ponekad</a:t>
            </a:r>
            <a:r>
              <a:rPr lang="en-US" sz="4400" b="1" i="1" dirty="0"/>
              <a:t> </a:t>
            </a:r>
            <a:r>
              <a:rPr lang="en-US" sz="4400" b="1" i="1" dirty="0" err="1"/>
              <a:t>i</a:t>
            </a:r>
            <a:r>
              <a:rPr lang="en-US" sz="4400" b="1" i="1" dirty="0"/>
              <a:t> </a:t>
            </a:r>
            <a:r>
              <a:rPr lang="en-US" sz="4400" b="1" i="1" dirty="0" err="1"/>
              <a:t>dva</a:t>
            </a:r>
            <a:r>
              <a:rPr lang="en-US" sz="4400" b="1" i="1" dirty="0"/>
              <a:t> </a:t>
            </a:r>
            <a:r>
              <a:rPr lang="en-US" sz="4400" b="1" i="1" dirty="0" err="1"/>
              <a:t>polja</a:t>
            </a:r>
            <a:r>
              <a:rPr lang="en-US" sz="4400" b="1" i="1" dirty="0"/>
              <a:t>) </a:t>
            </a:r>
            <a:r>
              <a:rPr lang="en-US" sz="4400" b="1" i="1" dirty="0" err="1"/>
              <a:t>ispred</a:t>
            </a:r>
            <a:r>
              <a:rPr lang="en-US" sz="4400" b="1" i="1" dirty="0"/>
              <a:t> tog </a:t>
            </a:r>
            <a:r>
              <a:rPr lang="en-US" sz="4400" b="1" i="1" dirty="0" err="1" smtClean="0"/>
              <a:t>pješaka</a:t>
            </a:r>
            <a:r>
              <a:rPr lang="en-US" sz="4400" b="1" i="1" dirty="0" smtClean="0"/>
              <a:t> </a:t>
            </a:r>
            <a:r>
              <a:rPr lang="en-US" sz="4400" b="1" i="1" dirty="0" err="1"/>
              <a:t>kao</a:t>
            </a:r>
            <a:r>
              <a:rPr lang="en-US" sz="4400" b="1" i="1" dirty="0"/>
              <a:t> </a:t>
            </a:r>
            <a:r>
              <a:rPr lang="en-US" sz="4400" b="1" i="1" dirty="0" err="1"/>
              <a:t>bazu</a:t>
            </a:r>
            <a:r>
              <a:rPr lang="en-US" sz="4400" b="1" i="1" dirty="0"/>
              <a:t> </a:t>
            </a:r>
            <a:r>
              <a:rPr lang="en-US" sz="4400" b="1" i="1" dirty="0" err="1"/>
              <a:t>za</a:t>
            </a:r>
            <a:r>
              <a:rPr lang="en-US" sz="4400" b="1" i="1" dirty="0"/>
              <a:t> </a:t>
            </a:r>
            <a:r>
              <a:rPr lang="en-US" sz="4400" b="1" i="1" dirty="0" err="1"/>
              <a:t>svoje</a:t>
            </a:r>
            <a:r>
              <a:rPr lang="en-US" sz="4400" b="1" i="1" dirty="0"/>
              <a:t> figure. Ova </a:t>
            </a:r>
            <a:r>
              <a:rPr lang="en-US" sz="4400" b="1" i="1" dirty="0" err="1"/>
              <a:t>partija</a:t>
            </a:r>
            <a:r>
              <a:rPr lang="en-US" sz="4400" b="1" i="1" dirty="0"/>
              <a:t> to </a:t>
            </a:r>
            <a:r>
              <a:rPr lang="en-US" sz="4400" b="1" i="1" dirty="0" err="1" smtClean="0"/>
              <a:t>odli</a:t>
            </a:r>
            <a:r>
              <a:rPr lang="sr-Latn-RS" sz="4400" b="1" i="1" dirty="0" smtClean="0"/>
              <a:t>č</a:t>
            </a:r>
            <a:r>
              <a:rPr lang="en-US" sz="4400" b="1" i="1" dirty="0" smtClean="0"/>
              <a:t>no </a:t>
            </a:r>
            <a:r>
              <a:rPr lang="en-US" sz="4400" b="1" i="1" dirty="0" err="1"/>
              <a:t>ilustruje</a:t>
            </a:r>
            <a:r>
              <a:rPr lang="en-US" sz="4400" b="1" i="1" dirty="0" smtClean="0"/>
              <a:t>.</a:t>
            </a:r>
            <a:r>
              <a:rPr lang="sr-Latn-RS" sz="4400" b="1" dirty="0" smtClean="0"/>
              <a:t/>
            </a:r>
            <a:br>
              <a:rPr lang="sr-Latn-RS" sz="4400" b="1" dirty="0" smtClean="0"/>
            </a:br>
            <a:r>
              <a:rPr lang="en-US" sz="4400" b="1" dirty="0"/>
              <a:t/>
            </a:r>
            <a:br>
              <a:rPr lang="en-US" sz="4400" b="1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56147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1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1.c4 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g6 2.d4 Nf6 3.Nc3 d5 4.Nf3 Bg7 5.e3 O-O 6.Be2!? dxc4 7.Bxc4 c5 8.d5 e6?! 9.dxe6 Qxd1+ 10.Kxd1 Bxe6 11.Bxe6 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fxe6</a:t>
            </a:r>
            <a:r>
              <a:rPr lang="sr-Latn-R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12.Ke2 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Nc6 13.Rd1 Rad8 </a:t>
            </a:r>
            <a:endParaRPr lang="sr-Latn-R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4400" b="1" i="1" dirty="0"/>
              <a:t>{</a:t>
            </a:r>
            <a:r>
              <a:rPr lang="en-US" sz="4400" b="1" i="1" dirty="0" err="1"/>
              <a:t>Bolje</a:t>
            </a:r>
            <a:r>
              <a:rPr lang="en-US" sz="4400" b="1" i="1" dirty="0"/>
              <a:t> </a:t>
            </a:r>
            <a:r>
              <a:rPr lang="en-US" sz="4400" b="1" i="1" dirty="0" smtClean="0"/>
              <a:t>je </a:t>
            </a:r>
            <a:r>
              <a:rPr lang="en-US" sz="4400" b="1" i="1" dirty="0"/>
              <a:t>13...Kf7! </a:t>
            </a:r>
            <a:r>
              <a:rPr lang="en-US" sz="4400" b="1" i="1" dirty="0" err="1" smtClean="0"/>
              <a:t>i</a:t>
            </a:r>
            <a:r>
              <a:rPr lang="en-US" sz="4400" b="1" i="1" dirty="0" smtClean="0"/>
              <a:t> </a:t>
            </a:r>
            <a:r>
              <a:rPr lang="en-US" sz="4400" b="1" i="1" dirty="0"/>
              <a:t>14...Ke7 (</a:t>
            </a:r>
            <a:r>
              <a:rPr lang="en-US" sz="4400" b="1" i="1" dirty="0" err="1"/>
              <a:t>Flohr</a:t>
            </a:r>
            <a:r>
              <a:rPr lang="en-US" sz="4400" b="1" i="1" dirty="0" smtClean="0"/>
              <a:t>.}</a:t>
            </a:r>
            <a:r>
              <a:rPr lang="en-US" sz="4400" b="1" i="1" dirty="0"/>
              <a:t> </a:t>
            </a:r>
            <a:endParaRPr lang="en-US" sz="4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585" y="2687466"/>
            <a:ext cx="33909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540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14.Rxd8 </a:t>
            </a:r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Rxd8 15.Ng5! </a:t>
            </a:r>
            <a:r>
              <a:rPr lang="sr-Latn-R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 smtClean="0"/>
              <a:t>{</a:t>
            </a:r>
            <a:r>
              <a:rPr lang="en-US" sz="5600" b="1" i="1" dirty="0" err="1" smtClean="0"/>
              <a:t>Napadaju</a:t>
            </a:r>
            <a:r>
              <a:rPr lang="sr-Latn-RS" sz="5600" b="1" i="1" dirty="0" smtClean="0"/>
              <a:t>ć</a:t>
            </a:r>
            <a:r>
              <a:rPr lang="en-US" sz="5600" b="1" i="1" dirty="0" err="1" smtClean="0"/>
              <a:t>i</a:t>
            </a:r>
            <a:r>
              <a:rPr lang="en-US" sz="5600" b="1" i="1" dirty="0" smtClean="0"/>
              <a:t> </a:t>
            </a:r>
            <a:r>
              <a:rPr lang="en-US" sz="5600" b="1" i="1" dirty="0" err="1" smtClean="0"/>
              <a:t>pješaka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na</a:t>
            </a:r>
            <a:r>
              <a:rPr lang="en-US" sz="5600" b="1" i="1" dirty="0"/>
              <a:t> e6 </a:t>
            </a:r>
            <a:r>
              <a:rPr lang="en-US" sz="5600" b="1" i="1" dirty="0" err="1"/>
              <a:t>i</a:t>
            </a:r>
            <a:r>
              <a:rPr lang="en-US" sz="5600" b="1" i="1" dirty="0"/>
              <a:t> </a:t>
            </a:r>
            <a:r>
              <a:rPr lang="en-US" sz="5600" b="1" i="1" dirty="0" err="1" smtClean="0"/>
              <a:t>prebacuju</a:t>
            </a:r>
            <a:r>
              <a:rPr lang="sr-Latn-RS" sz="5600" b="1" i="1" dirty="0" smtClean="0"/>
              <a:t>ć</a:t>
            </a:r>
            <a:r>
              <a:rPr lang="en-US" sz="5600" b="1" i="1" dirty="0" err="1" smtClean="0"/>
              <a:t>i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konja</a:t>
            </a:r>
            <a:r>
              <a:rPr lang="en-US" sz="5600" b="1" i="1" dirty="0"/>
              <a:t> </a:t>
            </a:r>
            <a:r>
              <a:rPr lang="en-US" sz="5600" b="1" i="1" dirty="0" err="1"/>
              <a:t>na</a:t>
            </a:r>
            <a:r>
              <a:rPr lang="en-US" sz="5600" b="1" i="1" dirty="0"/>
              <a:t> </a:t>
            </a:r>
            <a:r>
              <a:rPr lang="en-US" sz="5600" b="1" i="1" dirty="0" err="1"/>
              <a:t>aktivno</a:t>
            </a:r>
            <a:r>
              <a:rPr lang="en-US" sz="5600" b="1" i="1" dirty="0"/>
              <a:t> </a:t>
            </a:r>
            <a:r>
              <a:rPr lang="en-US" sz="5600" b="1" i="1" dirty="0" err="1"/>
              <a:t>polje</a:t>
            </a:r>
            <a:r>
              <a:rPr lang="en-US" sz="5600" b="1" i="1" dirty="0"/>
              <a:t> e4 </a:t>
            </a:r>
            <a:r>
              <a:rPr lang="en-US" sz="5600" b="1" i="1" dirty="0" err="1"/>
              <a:t>koje</a:t>
            </a:r>
            <a:r>
              <a:rPr lang="en-US" sz="5600" b="1" i="1" dirty="0"/>
              <a:t> je </a:t>
            </a:r>
            <a:r>
              <a:rPr lang="en-US" sz="5600" b="1" i="1" dirty="0" err="1"/>
              <a:t>nedostupno</a:t>
            </a:r>
            <a:r>
              <a:rPr lang="en-US" sz="5600" b="1" i="1" dirty="0"/>
              <a:t> </a:t>
            </a:r>
            <a:r>
              <a:rPr lang="en-US" sz="5600" b="1" i="1" dirty="0" err="1" smtClean="0"/>
              <a:t>pješaku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ili</a:t>
            </a:r>
            <a:r>
              <a:rPr lang="en-US" sz="5600" b="1" i="1" dirty="0"/>
              <a:t> </a:t>
            </a:r>
            <a:r>
              <a:rPr lang="en-US" sz="5600" b="1" i="1" dirty="0" err="1"/>
              <a:t>lovcu</a:t>
            </a:r>
            <a:r>
              <a:rPr lang="en-US" sz="5600" b="1" i="1" dirty="0"/>
              <a:t> </a:t>
            </a:r>
            <a:r>
              <a:rPr lang="en-US" sz="5600" b="1" i="1" dirty="0" err="1"/>
              <a:t>protivnika</a:t>
            </a:r>
            <a:r>
              <a:rPr lang="en-US" sz="5600" b="1" i="1" dirty="0"/>
              <a:t>.} </a:t>
            </a:r>
            <a:endParaRPr lang="en-US" sz="56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911" y="3068960"/>
            <a:ext cx="346710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2309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1584177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...Re8 </a:t>
            </a:r>
            <a:r>
              <a:rPr lang="en-U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16.Nge4</a:t>
            </a:r>
            <a:r>
              <a:rPr lang="sr-Latn-R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Nxe4 </a:t>
            </a:r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17.Nxe4 b6 18.Rb1</a:t>
            </a:r>
            <a:r>
              <a:rPr lang="en-US" sz="5600" b="1" dirty="0"/>
              <a:t> </a:t>
            </a:r>
            <a:r>
              <a:rPr lang="sr-Latn-RS" sz="5600" b="1" dirty="0" smtClean="0"/>
              <a:t/>
            </a:r>
            <a:br>
              <a:rPr lang="sr-Latn-RS" sz="5600" b="1" dirty="0" smtClean="0"/>
            </a:br>
            <a:r>
              <a:rPr lang="en-US" sz="5600" b="1" i="1" dirty="0" smtClean="0"/>
              <a:t>{</a:t>
            </a:r>
            <a:r>
              <a:rPr lang="en-US" sz="5600" b="1" i="1" dirty="0" err="1"/>
              <a:t>Objektivno</a:t>
            </a:r>
            <a:r>
              <a:rPr lang="en-US" sz="5600" b="1" i="1" dirty="0"/>
              <a:t> </a:t>
            </a:r>
            <a:r>
              <a:rPr lang="en-US" sz="5600" b="1" i="1" dirty="0" err="1"/>
              <a:t>procjenjena</a:t>
            </a:r>
            <a:r>
              <a:rPr lang="en-US" sz="5600" b="1" i="1" dirty="0"/>
              <a:t> </a:t>
            </a:r>
            <a:r>
              <a:rPr lang="en-US" sz="5600" b="1" i="1" dirty="0" err="1"/>
              <a:t>pozicija</a:t>
            </a:r>
            <a:r>
              <a:rPr lang="en-US" sz="5600" b="1" i="1" dirty="0"/>
              <a:t>, je </a:t>
            </a:r>
            <a:r>
              <a:rPr lang="en-US" sz="5600" b="1" i="1" dirty="0" err="1"/>
              <a:t>otprilike</a:t>
            </a:r>
            <a:r>
              <a:rPr lang="en-US" sz="5600" b="1" i="1" dirty="0"/>
              <a:t> </a:t>
            </a:r>
            <a:r>
              <a:rPr lang="en-US" sz="5600" b="1" i="1" dirty="0" err="1"/>
              <a:t>jednaka</a:t>
            </a:r>
            <a:r>
              <a:rPr lang="en-US" sz="5600" b="1" i="1" dirty="0"/>
              <a:t>. Ali </a:t>
            </a:r>
            <a:r>
              <a:rPr lang="en-US" sz="5600" b="1" i="1" dirty="0" err="1"/>
              <a:t>kako</a:t>
            </a:r>
            <a:r>
              <a:rPr lang="en-US" sz="5600" b="1" i="1" dirty="0"/>
              <a:t> </a:t>
            </a:r>
            <a:r>
              <a:rPr lang="en-US" sz="5600" b="1" i="1" dirty="0" err="1"/>
              <a:t>su</a:t>
            </a:r>
            <a:r>
              <a:rPr lang="en-US" sz="5600" b="1" i="1" dirty="0"/>
              <a:t> </a:t>
            </a:r>
            <a:r>
              <a:rPr lang="en-US" sz="5600" b="1" i="1" dirty="0" err="1"/>
              <a:t>polja</a:t>
            </a:r>
            <a:r>
              <a:rPr lang="en-US" sz="5600" b="1" i="1" dirty="0"/>
              <a:t> </a:t>
            </a:r>
            <a:r>
              <a:rPr lang="en-US" sz="5600" b="1" i="1" dirty="0" err="1"/>
              <a:t>ispred</a:t>
            </a:r>
            <a:r>
              <a:rPr lang="en-US" sz="5600" b="1" i="1" dirty="0"/>
              <a:t> e6 </a:t>
            </a:r>
            <a:r>
              <a:rPr lang="en-US" sz="5600" b="1" i="1" dirty="0" err="1" smtClean="0"/>
              <a:t>pješaka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slaba</a:t>
            </a:r>
            <a:r>
              <a:rPr lang="en-US" sz="5600" b="1" i="1" dirty="0"/>
              <a:t>, </a:t>
            </a:r>
            <a:r>
              <a:rPr lang="en-US" sz="5600" b="1" i="1" dirty="0" err="1"/>
              <a:t>Petrosjan</a:t>
            </a:r>
            <a:r>
              <a:rPr lang="en-US" sz="5600" b="1" i="1" dirty="0"/>
              <a:t> </a:t>
            </a:r>
            <a:r>
              <a:rPr lang="en-US" sz="5600" b="1" i="1" dirty="0" err="1"/>
              <a:t>smatra</a:t>
            </a:r>
            <a:r>
              <a:rPr lang="en-US" sz="5600" b="1" i="1" dirty="0"/>
              <a:t> da </a:t>
            </a:r>
            <a:r>
              <a:rPr lang="en-US" sz="5600" b="1" i="1" dirty="0" err="1"/>
              <a:t>bijeli</a:t>
            </a:r>
            <a:r>
              <a:rPr lang="en-US" sz="5600" b="1" i="1" dirty="0"/>
              <a:t> </a:t>
            </a:r>
            <a:r>
              <a:rPr lang="en-US" sz="5600" b="1" i="1" dirty="0" err="1"/>
              <a:t>stoji</a:t>
            </a:r>
            <a:r>
              <a:rPr lang="en-US" sz="5600" b="1" i="1" dirty="0"/>
              <a:t> </a:t>
            </a:r>
            <a:r>
              <a:rPr lang="en-US" sz="5600" b="1" i="1" dirty="0" err="1"/>
              <a:t>malo</a:t>
            </a:r>
            <a:r>
              <a:rPr lang="en-US" sz="5600" b="1" i="1" dirty="0"/>
              <a:t> </a:t>
            </a:r>
            <a:r>
              <a:rPr lang="en-US" sz="5600" b="1" i="1" dirty="0" err="1"/>
              <a:t>bolje</a:t>
            </a:r>
            <a:r>
              <a:rPr lang="en-US" sz="5600" b="1" i="1" dirty="0"/>
              <a:t>.} </a:t>
            </a:r>
            <a:endParaRPr lang="sr-Latn-RS" sz="5600" b="1" i="1" dirty="0" smtClean="0"/>
          </a:p>
          <a:p>
            <a:pPr marL="0" indent="0">
              <a:buNone/>
            </a:pPr>
            <a:r>
              <a:rPr lang="en-U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...Nb4!? </a:t>
            </a:r>
            <a:r>
              <a:rPr lang="sr-Latn-R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 smtClean="0"/>
              <a:t>{</a:t>
            </a:r>
            <a:r>
              <a:rPr lang="en-US" sz="5600" b="1" i="1" dirty="0" err="1"/>
              <a:t>Crni</a:t>
            </a:r>
            <a:r>
              <a:rPr lang="en-US" sz="5600" b="1" i="1" dirty="0"/>
              <a:t> </a:t>
            </a:r>
            <a:r>
              <a:rPr lang="en-US" sz="5600" b="1" i="1" dirty="0" err="1"/>
              <a:t>planira</a:t>
            </a:r>
            <a:r>
              <a:rPr lang="en-US" sz="5600" b="1" i="1" dirty="0"/>
              <a:t> </a:t>
            </a:r>
            <a:r>
              <a:rPr lang="sr-Latn-RS" sz="5600" b="1" i="1" dirty="0" smtClean="0"/>
              <a:t>da </a:t>
            </a:r>
            <a:r>
              <a:rPr lang="en-US" sz="5600" b="1" i="1" dirty="0" err="1" smtClean="0"/>
              <a:t>istjera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neugodnog</a:t>
            </a:r>
            <a:r>
              <a:rPr lang="en-US" sz="5600" b="1" i="1" dirty="0"/>
              <a:t> </a:t>
            </a:r>
            <a:r>
              <a:rPr lang="sr-Latn-RS" sz="5600" b="1" i="1" dirty="0" smtClean="0"/>
              <a:t>skakača </a:t>
            </a:r>
            <a:r>
              <a:rPr lang="en-US" sz="5600" b="1" i="1" dirty="0" err="1" smtClean="0"/>
              <a:t>sa</a:t>
            </a:r>
            <a:r>
              <a:rPr lang="en-US" sz="5600" b="1" i="1" dirty="0" smtClean="0"/>
              <a:t> </a:t>
            </a:r>
            <a:r>
              <a:rPr lang="en-US" sz="5600" b="1" i="1" dirty="0"/>
              <a:t>e4, </a:t>
            </a:r>
            <a:r>
              <a:rPr lang="en-US" sz="5600" b="1" i="1" dirty="0" err="1" smtClean="0"/>
              <a:t>prebacuju</a:t>
            </a:r>
            <a:r>
              <a:rPr lang="sr-Latn-RS" sz="5600" b="1" i="1" dirty="0" smtClean="0"/>
              <a:t>ć</a:t>
            </a:r>
            <a:r>
              <a:rPr lang="en-US" sz="5600" b="1" i="1" dirty="0" err="1" smtClean="0"/>
              <a:t>i</a:t>
            </a:r>
            <a:r>
              <a:rPr lang="en-US" sz="5600" b="1" i="1" dirty="0" smtClean="0"/>
              <a:t> </a:t>
            </a:r>
            <a:r>
              <a:rPr lang="en-US" sz="5600" b="1" i="1" dirty="0" err="1" smtClean="0"/>
              <a:t>svog</a:t>
            </a:r>
            <a:r>
              <a:rPr lang="en-US" sz="5600" b="1" i="1" dirty="0" smtClean="0"/>
              <a:t> </a:t>
            </a:r>
            <a:r>
              <a:rPr lang="sr-Latn-RS" sz="5600" b="1" i="1" dirty="0" smtClean="0"/>
              <a:t>skakača</a:t>
            </a:r>
            <a:r>
              <a:rPr lang="en-US" sz="5600" b="1" i="1" dirty="0" smtClean="0"/>
              <a:t> </a:t>
            </a:r>
            <a:r>
              <a:rPr lang="en-US" sz="5600" b="1" i="1" dirty="0"/>
              <a:t>do </a:t>
            </a:r>
            <a:r>
              <a:rPr lang="en-US" sz="5600" b="1" i="1" dirty="0" err="1"/>
              <a:t>polja</a:t>
            </a:r>
            <a:r>
              <a:rPr lang="en-US" sz="5600" b="1" i="1" dirty="0"/>
              <a:t> f6.} </a:t>
            </a:r>
            <a:endParaRPr lang="en-US" sz="56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961" y="2996952"/>
            <a:ext cx="346710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225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USAMLJENI (IZOLOVANI) PJEŠACI</a:t>
            </a:r>
            <a:endParaRPr lang="sr-Latn-R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223224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19.Bd2</a:t>
            </a:r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 Nd5</a:t>
            </a:r>
            <a:r>
              <a:rPr lang="en-US" sz="5600" b="1" dirty="0"/>
              <a:t> </a:t>
            </a:r>
            <a:r>
              <a:rPr lang="sr-Latn-RS" sz="5600" b="1" dirty="0" smtClean="0"/>
              <a:t/>
            </a:r>
            <a:br>
              <a:rPr lang="sr-Latn-RS" sz="5600" b="1" dirty="0" smtClean="0"/>
            </a:br>
            <a:r>
              <a:rPr lang="en-US" sz="5600" b="1" i="1" dirty="0" smtClean="0"/>
              <a:t>(</a:t>
            </a:r>
            <a:r>
              <a:rPr lang="en-US" sz="5600" b="1" i="1" dirty="0"/>
              <a:t>19...Nxa2? </a:t>
            </a:r>
            <a:r>
              <a:rPr lang="en-US" sz="5600" b="1" i="1" dirty="0" smtClean="0"/>
              <a:t>je lo</a:t>
            </a:r>
            <a:r>
              <a:rPr lang="sr-Latn-RS" sz="5600" b="1" i="1" dirty="0" smtClean="0"/>
              <a:t>š</a:t>
            </a:r>
            <a:r>
              <a:rPr lang="en-US" sz="5600" b="1" i="1" dirty="0" smtClean="0"/>
              <a:t>e </a:t>
            </a:r>
            <a:r>
              <a:rPr lang="en-US" sz="5600" b="1" i="1" dirty="0" err="1" smtClean="0"/>
              <a:t>zbog</a:t>
            </a:r>
            <a:r>
              <a:rPr lang="en-US" sz="5600" b="1" i="1" dirty="0" smtClean="0"/>
              <a:t> </a:t>
            </a:r>
            <a:r>
              <a:rPr lang="en-US" sz="5600" b="1" i="1" dirty="0"/>
              <a:t>20.Ra1 Nb4 21.Bxb4 cxb4 22.Rxa7 Bxb2 23.Rb7 </a:t>
            </a:r>
            <a:r>
              <a:rPr lang="en-US" sz="5600" b="1" i="1" dirty="0" err="1" smtClean="0"/>
              <a:t>i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bijeli</a:t>
            </a:r>
            <a:r>
              <a:rPr lang="en-US" sz="5600" b="1" i="1" dirty="0"/>
              <a:t> </a:t>
            </a:r>
            <a:r>
              <a:rPr lang="en-US" sz="5600" b="1" i="1" dirty="0" err="1"/>
              <a:t>ima</a:t>
            </a:r>
            <a:r>
              <a:rPr lang="en-US" sz="5600" b="1" i="1" dirty="0"/>
              <a:t> </a:t>
            </a:r>
            <a:r>
              <a:rPr lang="en-US" sz="5600" b="1" i="1" dirty="0" err="1"/>
              <a:t>prednost</a:t>
            </a:r>
            <a:r>
              <a:rPr lang="en-US" sz="5600" b="1" i="1" dirty="0" smtClean="0"/>
              <a:t>.)</a:t>
            </a:r>
            <a:r>
              <a:rPr lang="en-US" sz="5600" b="1" i="1" dirty="0"/>
              <a:t> </a:t>
            </a:r>
            <a:r>
              <a:rPr lang="sr-Latn-RS" sz="5600" b="1" dirty="0" smtClean="0"/>
              <a:t/>
            </a:r>
            <a:br>
              <a:rPr lang="sr-Latn-RS" sz="5600" b="1" dirty="0" smtClean="0"/>
            </a:br>
            <a:r>
              <a:rPr lang="en-U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20.a4</a:t>
            </a:r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r>
              <a:rPr lang="en-US" sz="5600" b="1" dirty="0"/>
              <a:t>  </a:t>
            </a:r>
            <a:r>
              <a:rPr lang="sr-Latn-RS" sz="5600" b="1" dirty="0" smtClean="0"/>
              <a:t/>
            </a:r>
            <a:br>
              <a:rPr lang="sr-Latn-RS" sz="5600" b="1" dirty="0" smtClean="0"/>
            </a:br>
            <a:r>
              <a:rPr lang="en-US" sz="5600" b="1" i="1" dirty="0" smtClean="0"/>
              <a:t>{</a:t>
            </a:r>
            <a:r>
              <a:rPr lang="en-US" sz="5600" b="1" i="1" dirty="0" err="1"/>
              <a:t>Bijeli</a:t>
            </a:r>
            <a:r>
              <a:rPr lang="en-US" sz="5600" b="1" i="1" dirty="0"/>
              <a:t> je </a:t>
            </a:r>
            <a:r>
              <a:rPr lang="en-US" sz="5600" b="1" i="1" dirty="0" err="1" smtClean="0"/>
              <a:t>prona</a:t>
            </a:r>
            <a:r>
              <a:rPr lang="sr-Latn-RS" sz="5600" b="1" i="1" dirty="0" smtClean="0"/>
              <a:t>š</a:t>
            </a:r>
            <a:r>
              <a:rPr lang="en-US" sz="5600" b="1" i="1" dirty="0" err="1" smtClean="0"/>
              <a:t>ao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dobru</a:t>
            </a:r>
            <a:r>
              <a:rPr lang="en-US" sz="5600" b="1" i="1" dirty="0"/>
              <a:t> </a:t>
            </a:r>
            <a:r>
              <a:rPr lang="en-US" sz="5600" b="1" i="1" dirty="0" err="1" smtClean="0"/>
              <a:t>mogu</a:t>
            </a:r>
            <a:r>
              <a:rPr lang="sr-Latn-RS" sz="5600" b="1" i="1" dirty="0" smtClean="0"/>
              <a:t>ć</a:t>
            </a:r>
            <a:r>
              <a:rPr lang="en-US" sz="5600" b="1" i="1" dirty="0" err="1" smtClean="0"/>
              <a:t>nost</a:t>
            </a:r>
            <a:r>
              <a:rPr lang="en-US" sz="5600" b="1" i="1" dirty="0" smtClean="0"/>
              <a:t> </a:t>
            </a:r>
            <a:r>
              <a:rPr lang="en-US" sz="5600" b="1" i="1" dirty="0"/>
              <a:t>da </a:t>
            </a:r>
            <a:r>
              <a:rPr lang="en-US" sz="5600" b="1" i="1" dirty="0" err="1"/>
              <a:t>stvori</a:t>
            </a:r>
            <a:r>
              <a:rPr lang="en-US" sz="5600" b="1" i="1" dirty="0"/>
              <a:t> </a:t>
            </a:r>
            <a:r>
              <a:rPr lang="en-US" sz="5600" b="1" i="1" dirty="0" err="1"/>
              <a:t>nove</a:t>
            </a:r>
            <a:r>
              <a:rPr lang="en-US" sz="5600" b="1" i="1" dirty="0"/>
              <a:t> </a:t>
            </a:r>
            <a:r>
              <a:rPr lang="en-US" sz="5600" b="1" i="1" dirty="0" err="1"/>
              <a:t>slabosti</a:t>
            </a:r>
            <a:r>
              <a:rPr lang="en-US" sz="5600" b="1" i="1" dirty="0"/>
              <a:t> </a:t>
            </a:r>
            <a:r>
              <a:rPr lang="en-US" sz="5600" b="1" i="1" dirty="0" err="1"/>
              <a:t>na</a:t>
            </a:r>
            <a:r>
              <a:rPr lang="en-US" sz="5600" b="1" i="1" dirty="0"/>
              <a:t> </a:t>
            </a:r>
            <a:r>
              <a:rPr lang="en-US" sz="5600" b="1" i="1" dirty="0" err="1" smtClean="0"/>
              <a:t>protivni</a:t>
            </a:r>
            <a:r>
              <a:rPr lang="sr-Latn-RS" sz="5600" b="1" i="1" dirty="0" smtClean="0"/>
              <a:t>č</a:t>
            </a:r>
            <a:r>
              <a:rPr lang="en-US" sz="5600" b="1" i="1" dirty="0" err="1" smtClean="0"/>
              <a:t>koj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daminoj</a:t>
            </a:r>
            <a:r>
              <a:rPr lang="en-US" sz="5600" b="1" i="1" dirty="0"/>
              <a:t> </a:t>
            </a:r>
            <a:r>
              <a:rPr lang="en-US" sz="5600" b="1" i="1" dirty="0" err="1"/>
              <a:t>strani</a:t>
            </a:r>
            <a:r>
              <a:rPr lang="en-US" sz="5600" b="1" i="1" dirty="0"/>
              <a:t>.}</a:t>
            </a:r>
            <a:r>
              <a:rPr lang="en-US" sz="5600" b="1" dirty="0"/>
              <a:t> </a:t>
            </a:r>
            <a:endParaRPr lang="sr-Latn-RS" sz="5600" b="1" dirty="0" smtClean="0"/>
          </a:p>
          <a:p>
            <a:pPr marL="0" indent="0">
              <a:buNone/>
            </a:pPr>
            <a:r>
              <a:rPr lang="en-U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...Rc8</a:t>
            </a:r>
            <a:r>
              <a:rPr lang="en-US" sz="5600" b="1" dirty="0"/>
              <a:t> </a:t>
            </a:r>
            <a:r>
              <a:rPr lang="en-US" sz="5600" b="1" i="1" dirty="0" smtClean="0"/>
              <a:t>(U </a:t>
            </a:r>
            <a:r>
              <a:rPr lang="en-US" sz="5600" b="1" i="1" dirty="0" err="1" smtClean="0"/>
              <a:t>slu</a:t>
            </a:r>
            <a:r>
              <a:rPr lang="sr-Latn-RS" sz="5600" b="1" i="1" dirty="0" smtClean="0"/>
              <a:t>č</a:t>
            </a:r>
            <a:r>
              <a:rPr lang="en-US" sz="5600" b="1" i="1" dirty="0" err="1" smtClean="0"/>
              <a:t>aju</a:t>
            </a:r>
            <a:r>
              <a:rPr lang="en-US" sz="5600" b="1" i="1" dirty="0" smtClean="0"/>
              <a:t> </a:t>
            </a:r>
            <a:r>
              <a:rPr lang="en-US" sz="5600" b="1" i="1" dirty="0"/>
              <a:t>20...Nf6 </a:t>
            </a:r>
            <a:r>
              <a:rPr lang="en-US" sz="5600" b="1" i="1" dirty="0" err="1" smtClean="0"/>
              <a:t>moglo</a:t>
            </a:r>
            <a:r>
              <a:rPr lang="en-US" sz="5600" b="1" i="1" dirty="0" smtClean="0"/>
              <a:t> </a:t>
            </a:r>
            <a:r>
              <a:rPr lang="en-US" sz="5600" b="1" i="1" dirty="0"/>
              <a:t>bi </a:t>
            </a:r>
            <a:r>
              <a:rPr lang="en-US" sz="5600" b="1" i="1" dirty="0" err="1" smtClean="0"/>
              <a:t>slijediti</a:t>
            </a:r>
            <a:r>
              <a:rPr lang="en-US" sz="5600" b="1" i="1" dirty="0" smtClean="0"/>
              <a:t> </a:t>
            </a:r>
            <a:r>
              <a:rPr lang="en-US" sz="5600" b="1" i="1" dirty="0"/>
              <a:t>21.Nxf6+ Bxf6 22.Bc3 Bxc3 23.bxc3 Rd8 24.a5 </a:t>
            </a:r>
            <a:r>
              <a:rPr lang="en-US" sz="5600" b="1" i="1" dirty="0" err="1" smtClean="0"/>
              <a:t>sa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malom</a:t>
            </a:r>
            <a:r>
              <a:rPr lang="en-US" sz="5600" b="1" i="1" dirty="0"/>
              <a:t> </a:t>
            </a:r>
            <a:r>
              <a:rPr lang="en-US" sz="5600" b="1" i="1" dirty="0" err="1"/>
              <a:t>prednosti</a:t>
            </a:r>
            <a:r>
              <a:rPr lang="en-US" sz="5600" b="1" i="1" dirty="0"/>
              <a:t> </a:t>
            </a:r>
            <a:r>
              <a:rPr lang="en-US" sz="5600" b="1" i="1" dirty="0" err="1"/>
              <a:t>za</a:t>
            </a:r>
            <a:r>
              <a:rPr lang="en-US" sz="5600" b="1" i="1" dirty="0"/>
              <a:t> </a:t>
            </a:r>
            <a:r>
              <a:rPr lang="en-US" sz="5600" b="1" i="1" dirty="0" err="1"/>
              <a:t>bijeloga</a:t>
            </a:r>
            <a:r>
              <a:rPr lang="en-US" sz="5600" b="1" i="1" dirty="0"/>
              <a:t> </a:t>
            </a:r>
            <a:r>
              <a:rPr lang="en-US" sz="5600" b="1" i="1" dirty="0" err="1"/>
              <a:t>zbog</a:t>
            </a:r>
            <a:r>
              <a:rPr lang="en-US" sz="5600" b="1" i="1" dirty="0"/>
              <a:t> </a:t>
            </a:r>
            <a:r>
              <a:rPr lang="en-US" sz="5600" b="1" i="1" dirty="0" err="1"/>
              <a:t>nove</a:t>
            </a:r>
            <a:r>
              <a:rPr lang="en-US" sz="5600" b="1" i="1" dirty="0"/>
              <a:t> </a:t>
            </a:r>
            <a:r>
              <a:rPr lang="en-US" sz="5600" b="1" i="1" dirty="0" err="1"/>
              <a:t>slabosti</a:t>
            </a:r>
            <a:r>
              <a:rPr lang="en-US" sz="5600" b="1" i="1" dirty="0"/>
              <a:t> </a:t>
            </a:r>
            <a:r>
              <a:rPr lang="en-US" sz="5600" b="1" i="1" dirty="0" err="1"/>
              <a:t>crnog</a:t>
            </a:r>
            <a:r>
              <a:rPr lang="en-US" sz="5600" b="1" i="1" dirty="0"/>
              <a:t> </a:t>
            </a:r>
            <a:r>
              <a:rPr lang="en-US" sz="5600" b="1" i="1" dirty="0" err="1"/>
              <a:t>na</a:t>
            </a:r>
            <a:r>
              <a:rPr lang="en-US" sz="5600" b="1" i="1" dirty="0"/>
              <a:t> b6</a:t>
            </a:r>
            <a:r>
              <a:rPr lang="en-US" sz="5600" b="1" i="1" dirty="0" smtClean="0"/>
              <a:t>.)</a:t>
            </a:r>
            <a:r>
              <a:rPr lang="en-US" sz="5600" b="1" i="1" dirty="0"/>
              <a:t> </a:t>
            </a:r>
            <a:endParaRPr lang="sr-Latn-RS" sz="5600" b="1" i="1" dirty="0" smtClean="0"/>
          </a:p>
          <a:p>
            <a:pPr marL="0" indent="0">
              <a:buNone/>
            </a:pPr>
            <a:r>
              <a:rPr lang="en-US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21.b3 </a:t>
            </a:r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Bf8 22.Rc1</a:t>
            </a:r>
            <a:r>
              <a:rPr lang="en-US" sz="5600" b="1" dirty="0"/>
              <a:t> </a:t>
            </a:r>
            <a:r>
              <a:rPr lang="sr-Latn-RS" sz="5600" b="1" dirty="0" smtClean="0"/>
              <a:t/>
            </a:r>
            <a:br>
              <a:rPr lang="sr-Latn-RS" sz="5600" b="1" dirty="0" smtClean="0"/>
            </a:br>
            <a:r>
              <a:rPr lang="en-US" sz="5600" b="1" i="1" dirty="0" smtClean="0"/>
              <a:t>(</a:t>
            </a:r>
            <a:r>
              <a:rPr lang="en-US" sz="5600" b="1" i="1" dirty="0" err="1" smtClean="0"/>
              <a:t>protiv</a:t>
            </a:r>
            <a:r>
              <a:rPr lang="en-US" sz="5600" b="1" i="1" dirty="0" smtClean="0"/>
              <a:t> </a:t>
            </a:r>
            <a:r>
              <a:rPr lang="en-US" sz="5600" b="1" i="1" dirty="0" err="1" smtClean="0"/>
              <a:t>takti</a:t>
            </a:r>
            <a:r>
              <a:rPr lang="sr-Latn-RS" sz="5600" b="1" i="1" dirty="0" smtClean="0"/>
              <a:t>č</a:t>
            </a:r>
            <a:r>
              <a:rPr lang="en-US" sz="5600" b="1" i="1" dirty="0" err="1" smtClean="0"/>
              <a:t>ke</a:t>
            </a:r>
            <a:r>
              <a:rPr lang="en-US" sz="5600" b="1" i="1" dirty="0" smtClean="0"/>
              <a:t> </a:t>
            </a:r>
            <a:r>
              <a:rPr lang="en-US" sz="5600" b="1" i="1" dirty="0" err="1" smtClean="0"/>
              <a:t>prijetnje</a:t>
            </a:r>
            <a:r>
              <a:rPr lang="en-US" sz="5600" b="1" i="1" dirty="0" smtClean="0"/>
              <a:t> </a:t>
            </a:r>
            <a:r>
              <a:rPr lang="en-US" sz="5600" b="1" i="1" dirty="0"/>
              <a:t>22. -- c4 23. Rc1 cxb3 24. Rxc8 b2 25. Rc1 bxc1=Q 26. Bxc1 </a:t>
            </a:r>
            <a:r>
              <a:rPr lang="en-US" sz="5600" b="1" i="1" dirty="0" err="1" smtClean="0"/>
              <a:t>i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bijeli</a:t>
            </a:r>
            <a:r>
              <a:rPr lang="en-US" sz="5600" b="1" i="1" dirty="0"/>
              <a:t> ne </a:t>
            </a:r>
            <a:r>
              <a:rPr lang="en-US" sz="5600" b="1" i="1" dirty="0" err="1" smtClean="0"/>
              <a:t>mo</a:t>
            </a:r>
            <a:r>
              <a:rPr lang="sr-Latn-RS" sz="5600" b="1" i="1" dirty="0" smtClean="0"/>
              <a:t>ž</a:t>
            </a:r>
            <a:r>
              <a:rPr lang="en-US" sz="5600" b="1" i="1" dirty="0" smtClean="0"/>
              <a:t>e </a:t>
            </a:r>
            <a:r>
              <a:rPr lang="en-US" sz="5600" b="1" i="1" dirty="0" err="1" smtClean="0"/>
              <a:t>izbje</a:t>
            </a:r>
            <a:r>
              <a:rPr lang="sr-Latn-RS" sz="5600" b="1" i="1" dirty="0" smtClean="0"/>
              <a:t>ć</a:t>
            </a:r>
            <a:r>
              <a:rPr lang="en-US" sz="5600" b="1" i="1" dirty="0" err="1" smtClean="0"/>
              <a:t>i</a:t>
            </a:r>
            <a:r>
              <a:rPr lang="en-US" sz="5600" b="1" i="1" dirty="0" smtClean="0"/>
              <a:t> </a:t>
            </a:r>
            <a:r>
              <a:rPr lang="en-US" sz="5600" b="1" i="1" dirty="0" err="1"/>
              <a:t>remi</a:t>
            </a:r>
            <a:r>
              <a:rPr lang="en-US" sz="5600" b="1" i="1" dirty="0" smtClean="0"/>
              <a:t>.)</a:t>
            </a:r>
            <a:endParaRPr lang="sr-Latn-RS" sz="5600" b="1" i="1" dirty="0" smtClean="0"/>
          </a:p>
          <a:p>
            <a:pPr marL="0" indent="0">
              <a:buNone/>
            </a:pPr>
            <a:endParaRPr lang="sr-Latn-RS" sz="5600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0" y="3140968"/>
            <a:ext cx="3467100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627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306</Words>
  <Application>Microsoft Office PowerPoint</Application>
  <PresentationFormat>On-screen Show (4:3)</PresentationFormat>
  <Paragraphs>44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ŠAHOVSKA SEKCIJA 2020/2021  </vt:lpstr>
      <vt:lpstr>USAMLJENI (IZOLOVANI) PJEŠACI</vt:lpstr>
      <vt:lpstr>USAMLJENI (IZOLOVANI) PJEŠACI</vt:lpstr>
      <vt:lpstr>USAMLJENI (IZOLOVANI) PJEŠACI</vt:lpstr>
      <vt:lpstr>USAMLJENI (IZOLOVANI) PJEŠACI</vt:lpstr>
      <vt:lpstr>USAMLJENI (IZOLOVANI) PJEŠACI</vt:lpstr>
      <vt:lpstr>USAMLJENI (IZOLOVANI) PJEŠACI</vt:lpstr>
      <vt:lpstr>USAMLJENI (IZOLOVANI) PJEŠACI</vt:lpstr>
      <vt:lpstr>USAMLJENI (IZOLOVANI) PJEŠACI</vt:lpstr>
      <vt:lpstr>USAMLJENI (IZOLOVANI) PJEŠACI</vt:lpstr>
      <vt:lpstr>PowerPoint Presentation</vt:lpstr>
      <vt:lpstr>USAMLJENI (IZOLOVANI) PJEŠACI</vt:lpstr>
      <vt:lpstr>PowerPoint Presentation</vt:lpstr>
      <vt:lpstr>USAMLJENI (IZOLOVANI) PJEŠACI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126</cp:revision>
  <dcterms:created xsi:type="dcterms:W3CDTF">2020-12-12T14:33:24Z</dcterms:created>
  <dcterms:modified xsi:type="dcterms:W3CDTF">2021-01-03T07:53:02Z</dcterms:modified>
</cp:coreProperties>
</file>