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83" r:id="rId3"/>
    <p:sldId id="284" r:id="rId4"/>
    <p:sldId id="282" r:id="rId5"/>
    <p:sldId id="285" r:id="rId6"/>
    <p:sldId id="286" r:id="rId7"/>
    <p:sldId id="288" r:id="rId8"/>
    <p:sldId id="287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 </a:t>
            </a:r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STRATEGIJA</a:t>
            </a:r>
          </a:p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STRATEGIJA SREDIŠNJICE</a:t>
            </a:r>
          </a:p>
          <a:p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r-Latn-R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 I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PJE</a:t>
            </a:r>
            <a:r>
              <a:rPr lang="sr-Latn-R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sr-Latn-R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 </a:t>
            </a:r>
            <a:r>
              <a:rPr 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STRUKTURA</a:t>
            </a:r>
            <a:r>
              <a:rPr lang="sr-Latn-R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sz="36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15407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...h6 </a:t>
            </a:r>
            <a:r>
              <a:rPr lang="en-US" sz="8000" b="1" dirty="0">
                <a:solidFill>
                  <a:srgbClr val="FF0000"/>
                </a:solidFill>
              </a:rPr>
              <a:t>{</a:t>
            </a:r>
            <a:r>
              <a:rPr lang="en-US" sz="8000" b="1" dirty="0" err="1">
                <a:solidFill>
                  <a:srgbClr val="FF0000"/>
                </a:solidFill>
              </a:rPr>
              <a:t>Jedina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mogu</a:t>
            </a:r>
            <a:r>
              <a:rPr lang="sr-Latn-RS" sz="8000" b="1" dirty="0" smtClean="0">
                <a:solidFill>
                  <a:srgbClr val="FF0000"/>
                </a:solidFill>
              </a:rPr>
              <a:t>ć</a:t>
            </a:r>
            <a:r>
              <a:rPr lang="en-US" sz="8000" b="1" dirty="0" err="1" smtClean="0">
                <a:solidFill>
                  <a:srgbClr val="FF0000"/>
                </a:solidFill>
              </a:rPr>
              <a:t>nost</a:t>
            </a:r>
            <a:r>
              <a:rPr lang="en-US" sz="8000" b="1" dirty="0">
                <a:solidFill>
                  <a:srgbClr val="FF0000"/>
                </a:solidFill>
              </a:rPr>
              <a:t> da top </a:t>
            </a:r>
            <a:r>
              <a:rPr lang="en-US" sz="8000" b="1" dirty="0" err="1">
                <a:solidFill>
                  <a:srgbClr val="FF0000"/>
                </a:solidFill>
              </a:rPr>
              <a:t>sa</a:t>
            </a:r>
            <a:r>
              <a:rPr lang="en-US" sz="8000" b="1" dirty="0">
                <a:solidFill>
                  <a:srgbClr val="FF0000"/>
                </a:solidFill>
              </a:rPr>
              <a:t> h8 </a:t>
            </a:r>
            <a:r>
              <a:rPr lang="en-US" sz="8000" b="1" dirty="0" err="1">
                <a:solidFill>
                  <a:srgbClr val="FF0000"/>
                </a:solidFill>
              </a:rPr>
              <a:t>udje</a:t>
            </a:r>
            <a:r>
              <a:rPr lang="en-US" sz="8000" b="1" dirty="0">
                <a:solidFill>
                  <a:srgbClr val="FF0000"/>
                </a:solidFill>
              </a:rPr>
              <a:t> u </a:t>
            </a:r>
            <a:r>
              <a:rPr lang="en-US" sz="8000" b="1" dirty="0" err="1">
                <a:solidFill>
                  <a:srgbClr val="FF0000"/>
                </a:solidFill>
              </a:rPr>
              <a:t>igru</a:t>
            </a:r>
            <a:r>
              <a:rPr lang="en-US" sz="8000" b="1" dirty="0">
                <a:solidFill>
                  <a:srgbClr val="FF0000"/>
                </a:solidFill>
              </a:rPr>
              <a:t>.} 20.Raf1 Kg8 21.Kh1 Kh7 22.Re2 Qb6 23.Bd3+</a:t>
            </a:r>
            <a:br>
              <a:rPr lang="en-US" sz="8000" b="1" dirty="0">
                <a:solidFill>
                  <a:srgbClr val="FF0000"/>
                </a:solidFill>
              </a:rPr>
            </a:br>
            <a:r>
              <a:rPr lang="en-US" sz="8000" b="1" dirty="0">
                <a:solidFill>
                  <a:srgbClr val="FF0000"/>
                </a:solidFill>
              </a:rPr>
              <a:t> {... Ali plan </a:t>
            </a:r>
            <a:r>
              <a:rPr lang="en-US" sz="8000" b="1" dirty="0" err="1">
                <a:solidFill>
                  <a:srgbClr val="FF0000"/>
                </a:solidFill>
              </a:rPr>
              <a:t>crnog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nije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moguce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dobro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sprovesti</a:t>
            </a:r>
            <a:r>
              <a:rPr lang="en-US" sz="8000" b="1" dirty="0">
                <a:solidFill>
                  <a:srgbClr val="FF0000"/>
                </a:solidFill>
              </a:rPr>
              <a:t>.} 23...Kg8 24.Nh4 Qd4 25.Be4 g6 ({</a:t>
            </a:r>
            <a:r>
              <a:rPr lang="en-US" sz="8000" b="1" dirty="0" err="1">
                <a:solidFill>
                  <a:srgbClr val="FF0000"/>
                </a:solidFill>
              </a:rPr>
              <a:t>Ako</a:t>
            </a:r>
            <a:r>
              <a:rPr lang="en-US" sz="8000" b="1" dirty="0">
                <a:solidFill>
                  <a:srgbClr val="FF0000"/>
                </a:solidFill>
              </a:rPr>
              <a:t>}</a:t>
            </a:r>
            <a:br>
              <a:rPr lang="en-US" sz="8000" b="1" dirty="0">
                <a:solidFill>
                  <a:srgbClr val="FF0000"/>
                </a:solidFill>
              </a:rPr>
            </a:br>
            <a:r>
              <a:rPr lang="en-US" sz="8000" b="1" dirty="0">
                <a:solidFill>
                  <a:srgbClr val="FF0000"/>
                </a:solidFill>
              </a:rPr>
              <a:t>25...Qxe5 {, </a:t>
            </a:r>
            <a:r>
              <a:rPr lang="en-US" sz="8000" b="1" dirty="0" err="1">
                <a:solidFill>
                  <a:srgbClr val="FF0000"/>
                </a:solidFill>
              </a:rPr>
              <a:t>tada</a:t>
            </a:r>
            <a:r>
              <a:rPr lang="en-US" sz="8000" b="1" dirty="0">
                <a:solidFill>
                  <a:srgbClr val="FF0000"/>
                </a:solidFill>
              </a:rPr>
              <a:t>} 26.Bh7+) ({a u </a:t>
            </a:r>
            <a:r>
              <a:rPr lang="en-US" sz="8000" b="1" dirty="0" err="1">
                <a:solidFill>
                  <a:srgbClr val="FF0000"/>
                </a:solidFill>
              </a:rPr>
              <a:t>slucaju</a:t>
            </a:r>
            <a:r>
              <a:rPr lang="en-US" sz="8000" b="1" dirty="0">
                <a:solidFill>
                  <a:srgbClr val="FF0000"/>
                </a:solidFill>
              </a:rPr>
              <a:t>} 25...g5 {</a:t>
            </a:r>
            <a:r>
              <a:rPr lang="en-US" sz="8000" b="1" dirty="0" err="1">
                <a:solidFill>
                  <a:srgbClr val="FF0000"/>
                </a:solidFill>
              </a:rPr>
              <a:t>dobio</a:t>
            </a:r>
            <a:r>
              <a:rPr lang="en-US" sz="8000" b="1" dirty="0">
                <a:solidFill>
                  <a:srgbClr val="FF0000"/>
                </a:solidFill>
              </a:rPr>
              <a:t> bi </a:t>
            </a:r>
            <a:r>
              <a:rPr lang="en-US" sz="8000" b="1" dirty="0" err="1">
                <a:solidFill>
                  <a:srgbClr val="FF0000"/>
                </a:solidFill>
              </a:rPr>
              <a:t>lijepi</a:t>
            </a:r>
            <a:r>
              <a:rPr lang="en-US" sz="8000" b="1" dirty="0">
                <a:solidFill>
                  <a:srgbClr val="FF0000"/>
                </a:solidFill>
              </a:rPr>
              <a:t> mat:}</a:t>
            </a:r>
            <a:br>
              <a:rPr lang="en-US" sz="8000" b="1" dirty="0">
                <a:solidFill>
                  <a:srgbClr val="FF0000"/>
                </a:solidFill>
              </a:rPr>
            </a:br>
            <a:r>
              <a:rPr lang="en-US" sz="8000" b="1" dirty="0">
                <a:solidFill>
                  <a:srgbClr val="FF0000"/>
                </a:solidFill>
              </a:rPr>
              <a:t>26.Nhf5 Qxe5 27.Bd3 Qf6 28.Re8+ Kh7 29.Ng3+ Kg7 30.Nh5# {(</a:t>
            </a:r>
            <a:r>
              <a:rPr lang="en-US" sz="8000" b="1" dirty="0" err="1">
                <a:solidFill>
                  <a:srgbClr val="FF0000"/>
                </a:solidFill>
              </a:rPr>
              <a:t>Shariyazdanov</a:t>
            </a:r>
            <a:r>
              <a:rPr lang="en-US" sz="8000" b="1" dirty="0">
                <a:solidFill>
                  <a:srgbClr val="FF0000"/>
                </a:solidFill>
              </a:rPr>
              <a:t>)}) 26.Nxf7</a:t>
            </a:r>
            <a:br>
              <a:rPr lang="en-US" sz="8000" b="1" dirty="0">
                <a:solidFill>
                  <a:srgbClr val="FF0000"/>
                </a:solidFill>
              </a:rPr>
            </a:br>
            <a:r>
              <a:rPr lang="en-US" sz="8000" b="1" dirty="0">
                <a:solidFill>
                  <a:srgbClr val="FF0000"/>
                </a:solidFill>
              </a:rPr>
              <a:t>Rh7 27.e6! {Sad je </a:t>
            </a:r>
            <a:r>
              <a:rPr lang="en-US" sz="8000" b="1" dirty="0" err="1">
                <a:solidFill>
                  <a:srgbClr val="FF0000"/>
                </a:solidFill>
              </a:rPr>
              <a:t>opet</a:t>
            </a:r>
            <a:r>
              <a:rPr lang="en-US" sz="8000" b="1" dirty="0">
                <a:solidFill>
                  <a:srgbClr val="FF0000"/>
                </a:solidFill>
              </a:rPr>
              <a:t> red </a:t>
            </a:r>
            <a:r>
              <a:rPr lang="en-US" sz="8000" b="1" dirty="0" err="1">
                <a:solidFill>
                  <a:srgbClr val="FF0000"/>
                </a:solidFill>
              </a:rPr>
              <a:t>na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pione</a:t>
            </a:r>
            <a:r>
              <a:rPr lang="en-US" sz="8000" b="1" dirty="0">
                <a:solidFill>
                  <a:srgbClr val="FF0000"/>
                </a:solidFill>
              </a:rPr>
              <a:t>. </a:t>
            </a:r>
            <a:r>
              <a:rPr lang="en-US" sz="8000" b="1" dirty="0" err="1">
                <a:solidFill>
                  <a:srgbClr val="FF0000"/>
                </a:solidFill>
              </a:rPr>
              <a:t>Njihovim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napredovanjem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partija</a:t>
            </a:r>
            <a:r>
              <a:rPr lang="en-US" sz="8000" b="1" dirty="0">
                <a:solidFill>
                  <a:srgbClr val="FF0000"/>
                </a:solidFill>
              </a:rPr>
              <a:t> se </a:t>
            </a:r>
            <a:r>
              <a:rPr lang="en-US" sz="8000" b="1" dirty="0" err="1">
                <a:solidFill>
                  <a:srgbClr val="FF0000"/>
                </a:solidFill>
              </a:rPr>
              <a:t>primice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brzom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kraju</a:t>
            </a:r>
            <a:r>
              <a:rPr lang="en-US" sz="8000" b="1" dirty="0">
                <a:solidFill>
                  <a:srgbClr val="FF0000"/>
                </a:solidFill>
              </a:rPr>
              <a:t>..}</a:t>
            </a:r>
            <a:br>
              <a:rPr lang="en-US" sz="8000" b="1" dirty="0">
                <a:solidFill>
                  <a:srgbClr val="FF0000"/>
                </a:solidFill>
              </a:rPr>
            </a:br>
            <a:r>
              <a:rPr lang="en-US" sz="8000" b="1" dirty="0">
                <a:solidFill>
                  <a:srgbClr val="FF0000"/>
                </a:solidFill>
              </a:rPr>
              <a:t>27...dxe6 28.dxe6 Qc4 29.Ree1 Nc6 30.Nxg6 Re8  1-0</a:t>
            </a:r>
            <a:endParaRPr lang="en-US" sz="8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924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0"/>
            <a:ext cx="8316416" cy="11807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...h6 </a:t>
            </a:r>
            <a:r>
              <a:rPr lang="sr-Latn-R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8000" b="1" dirty="0" err="1" smtClean="0">
                <a:solidFill>
                  <a:srgbClr val="FF0000"/>
                </a:solidFill>
              </a:rPr>
              <a:t>Jedina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mogu</a:t>
            </a:r>
            <a:r>
              <a:rPr lang="sr-Latn-RS" sz="8000" b="1" dirty="0" smtClean="0">
                <a:solidFill>
                  <a:srgbClr val="FF0000"/>
                </a:solidFill>
              </a:rPr>
              <a:t>ć</a:t>
            </a:r>
            <a:r>
              <a:rPr lang="en-US" sz="8000" b="1" dirty="0" err="1" smtClean="0">
                <a:solidFill>
                  <a:srgbClr val="FF0000"/>
                </a:solidFill>
              </a:rPr>
              <a:t>nost</a:t>
            </a:r>
            <a:r>
              <a:rPr lang="en-US" sz="8000" b="1" dirty="0">
                <a:solidFill>
                  <a:srgbClr val="FF0000"/>
                </a:solidFill>
              </a:rPr>
              <a:t> da top </a:t>
            </a:r>
            <a:r>
              <a:rPr lang="en-US" sz="8000" b="1" dirty="0" err="1">
                <a:solidFill>
                  <a:srgbClr val="FF0000"/>
                </a:solidFill>
              </a:rPr>
              <a:t>sa</a:t>
            </a:r>
            <a:r>
              <a:rPr lang="en-US" sz="8000" b="1" dirty="0">
                <a:solidFill>
                  <a:srgbClr val="FF0000"/>
                </a:solidFill>
              </a:rPr>
              <a:t> h8 </a:t>
            </a:r>
            <a:r>
              <a:rPr lang="en-US" sz="8000" b="1" dirty="0" err="1">
                <a:solidFill>
                  <a:srgbClr val="FF0000"/>
                </a:solidFill>
              </a:rPr>
              <a:t>udje</a:t>
            </a:r>
            <a:r>
              <a:rPr lang="en-US" sz="8000" b="1" dirty="0">
                <a:solidFill>
                  <a:srgbClr val="FF0000"/>
                </a:solidFill>
              </a:rPr>
              <a:t> u </a:t>
            </a:r>
            <a:r>
              <a:rPr lang="en-US" sz="8000" b="1" dirty="0" err="1">
                <a:solidFill>
                  <a:srgbClr val="FF0000"/>
                </a:solidFill>
              </a:rPr>
              <a:t>igru</a:t>
            </a:r>
            <a:r>
              <a:rPr lang="en-US" sz="8000" b="1" dirty="0" smtClean="0">
                <a:solidFill>
                  <a:srgbClr val="FF0000"/>
                </a:solidFill>
              </a:rPr>
              <a:t>.</a:t>
            </a:r>
            <a:endParaRPr lang="sr-Latn-RS" sz="8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8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rgbClr val="FF0000"/>
                </a:solidFill>
              </a:rPr>
              <a:t> 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64904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8585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600200"/>
            <a:ext cx="8028384" cy="11087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20.Raf1 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Kg8 21.Kh1 Kh7 22.Re2 Qb6 23.Bd3+</a:t>
            </a:r>
            <a:r>
              <a:rPr lang="en-US" sz="8000" b="1" dirty="0">
                <a:solidFill>
                  <a:srgbClr val="FF0000"/>
                </a:solidFill>
              </a:rPr>
              <a:t/>
            </a:r>
            <a:br>
              <a:rPr lang="en-US" sz="8000" b="1" dirty="0">
                <a:solidFill>
                  <a:srgbClr val="FF0000"/>
                </a:solidFill>
              </a:rPr>
            </a:br>
            <a:r>
              <a:rPr lang="en-US" sz="8000" b="1" dirty="0">
                <a:solidFill>
                  <a:srgbClr val="FF0000"/>
                </a:solidFill>
              </a:rPr>
              <a:t> </a:t>
            </a:r>
            <a:r>
              <a:rPr lang="en-US" sz="8000" b="1" dirty="0" smtClean="0">
                <a:solidFill>
                  <a:srgbClr val="FF0000"/>
                </a:solidFill>
              </a:rPr>
              <a:t>... </a:t>
            </a:r>
            <a:r>
              <a:rPr lang="en-US" sz="8000" b="1" dirty="0">
                <a:solidFill>
                  <a:srgbClr val="FF0000"/>
                </a:solidFill>
              </a:rPr>
              <a:t>Ali plan </a:t>
            </a:r>
            <a:r>
              <a:rPr lang="en-US" sz="8000" b="1" dirty="0" err="1">
                <a:solidFill>
                  <a:srgbClr val="FF0000"/>
                </a:solidFill>
              </a:rPr>
              <a:t>crnog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nije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mogu</a:t>
            </a:r>
            <a:r>
              <a:rPr lang="sr-Latn-RS" sz="8000" b="1" dirty="0" smtClean="0">
                <a:solidFill>
                  <a:srgbClr val="FF0000"/>
                </a:solidFill>
              </a:rPr>
              <a:t>ć</a:t>
            </a:r>
            <a:r>
              <a:rPr lang="en-US" sz="8000" b="1" dirty="0" smtClean="0">
                <a:solidFill>
                  <a:srgbClr val="FF0000"/>
                </a:solidFill>
              </a:rPr>
              <a:t>e </a:t>
            </a:r>
            <a:r>
              <a:rPr lang="en-US" sz="8000" b="1" dirty="0" err="1">
                <a:solidFill>
                  <a:srgbClr val="FF0000"/>
                </a:solidFill>
              </a:rPr>
              <a:t>dobro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sprovesti</a:t>
            </a:r>
            <a:r>
              <a:rPr lang="en-US" sz="8000" b="1" dirty="0" smtClean="0">
                <a:solidFill>
                  <a:srgbClr val="FF0000"/>
                </a:solidFill>
              </a:rPr>
              <a:t>.</a:t>
            </a:r>
            <a:r>
              <a:rPr lang="en-US" sz="8000" b="1" dirty="0">
                <a:solidFill>
                  <a:srgbClr val="FF0000"/>
                </a:solidFill>
              </a:rPr>
              <a:t> </a:t>
            </a:r>
            <a:endParaRPr lang="sr-Latn-RS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64904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444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15407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...Kg8 24.Nh4 Qd4 25.Be4 g6</a:t>
            </a:r>
            <a:r>
              <a:rPr lang="en-US" sz="8000" b="1" dirty="0">
                <a:solidFill>
                  <a:srgbClr val="FF0000"/>
                </a:solidFill>
              </a:rPr>
              <a:t> </a:t>
            </a:r>
            <a:r>
              <a:rPr lang="sr-Latn-RS" sz="8000" b="1" dirty="0" smtClean="0">
                <a:solidFill>
                  <a:srgbClr val="FF0000"/>
                </a:solidFill>
              </a:rPr>
              <a:t/>
            </a:r>
            <a:br>
              <a:rPr lang="sr-Latn-RS" sz="8000" b="1" dirty="0" smtClean="0">
                <a:solidFill>
                  <a:srgbClr val="FF0000"/>
                </a:solidFill>
              </a:rPr>
            </a:br>
            <a:r>
              <a:rPr lang="sr-Latn-RS" sz="8000" b="1" dirty="0" smtClean="0">
                <a:solidFill>
                  <a:srgbClr val="FF0000"/>
                </a:solidFill>
              </a:rPr>
              <a:t/>
            </a:r>
            <a:br>
              <a:rPr lang="sr-Latn-RS" sz="8000" b="1" dirty="0" smtClean="0">
                <a:solidFill>
                  <a:srgbClr val="FF0000"/>
                </a:solidFill>
              </a:rPr>
            </a:br>
            <a:r>
              <a:rPr lang="en-US" sz="8000" b="1" i="1" dirty="0" smtClean="0">
                <a:solidFill>
                  <a:srgbClr val="FF0000"/>
                </a:solidFill>
              </a:rPr>
              <a:t>(</a:t>
            </a:r>
            <a:r>
              <a:rPr lang="en-US" sz="8000" b="1" i="1" dirty="0" err="1" smtClean="0">
                <a:solidFill>
                  <a:srgbClr val="FF0000"/>
                </a:solidFill>
              </a:rPr>
              <a:t>Ako</a:t>
            </a:r>
            <a:r>
              <a:rPr lang="sr-Latn-RS" sz="8000" b="1" i="1" dirty="0">
                <a:solidFill>
                  <a:srgbClr val="FF0000"/>
                </a:solidFill>
              </a:rPr>
              <a:t> </a:t>
            </a:r>
            <a:r>
              <a:rPr lang="en-US" sz="8000" b="1" i="1" dirty="0" smtClean="0">
                <a:solidFill>
                  <a:srgbClr val="FF0000"/>
                </a:solidFill>
              </a:rPr>
              <a:t>25</a:t>
            </a:r>
            <a:r>
              <a:rPr lang="en-US" sz="8000" b="1" i="1" dirty="0">
                <a:solidFill>
                  <a:srgbClr val="FF0000"/>
                </a:solidFill>
              </a:rPr>
              <a:t>...Qxe5 </a:t>
            </a:r>
            <a:r>
              <a:rPr lang="en-US" sz="8000" b="1" i="1" dirty="0" smtClean="0">
                <a:solidFill>
                  <a:srgbClr val="FF0000"/>
                </a:solidFill>
              </a:rPr>
              <a:t>, </a:t>
            </a:r>
            <a:r>
              <a:rPr lang="en-US" sz="8000" b="1" i="1" dirty="0" err="1" smtClean="0">
                <a:solidFill>
                  <a:srgbClr val="FF0000"/>
                </a:solidFill>
              </a:rPr>
              <a:t>tada</a:t>
            </a:r>
            <a:r>
              <a:rPr lang="en-US" sz="8000" b="1" i="1" dirty="0" smtClean="0">
                <a:solidFill>
                  <a:srgbClr val="FF0000"/>
                </a:solidFill>
              </a:rPr>
              <a:t> </a:t>
            </a:r>
            <a:r>
              <a:rPr lang="en-US" sz="8000" b="1" i="1" dirty="0">
                <a:solidFill>
                  <a:srgbClr val="FF0000"/>
                </a:solidFill>
              </a:rPr>
              <a:t>26.Bh7</a:t>
            </a:r>
            <a:r>
              <a:rPr lang="en-US" sz="8000" b="1" i="1" dirty="0" smtClean="0">
                <a:solidFill>
                  <a:srgbClr val="FF0000"/>
                </a:solidFill>
              </a:rPr>
              <a:t>+ (a </a:t>
            </a:r>
            <a:r>
              <a:rPr lang="en-US" sz="8000" b="1" i="1" dirty="0">
                <a:solidFill>
                  <a:srgbClr val="FF0000"/>
                </a:solidFill>
              </a:rPr>
              <a:t>u </a:t>
            </a:r>
            <a:r>
              <a:rPr lang="en-US" sz="8000" b="1" i="1" dirty="0" err="1" smtClean="0">
                <a:solidFill>
                  <a:srgbClr val="FF0000"/>
                </a:solidFill>
              </a:rPr>
              <a:t>slu</a:t>
            </a:r>
            <a:r>
              <a:rPr lang="sr-Latn-RS" sz="8000" b="1" i="1" dirty="0" smtClean="0">
                <a:solidFill>
                  <a:srgbClr val="FF0000"/>
                </a:solidFill>
              </a:rPr>
              <a:t>č</a:t>
            </a:r>
            <a:r>
              <a:rPr lang="en-US" sz="8000" b="1" i="1" dirty="0" err="1" smtClean="0">
                <a:solidFill>
                  <a:srgbClr val="FF0000"/>
                </a:solidFill>
              </a:rPr>
              <a:t>aju</a:t>
            </a:r>
            <a:r>
              <a:rPr lang="en-US" sz="8000" b="1" i="1" dirty="0" smtClean="0">
                <a:solidFill>
                  <a:srgbClr val="FF0000"/>
                </a:solidFill>
              </a:rPr>
              <a:t> </a:t>
            </a:r>
            <a:r>
              <a:rPr lang="en-US" sz="8000" b="1" i="1" dirty="0">
                <a:solidFill>
                  <a:srgbClr val="FF0000"/>
                </a:solidFill>
              </a:rPr>
              <a:t>25...g5 </a:t>
            </a:r>
            <a:r>
              <a:rPr lang="en-US" sz="8000" b="1" i="1" dirty="0" err="1" smtClean="0">
                <a:solidFill>
                  <a:srgbClr val="FF0000"/>
                </a:solidFill>
              </a:rPr>
              <a:t>dobio</a:t>
            </a:r>
            <a:r>
              <a:rPr lang="en-US" sz="8000" b="1" i="1" dirty="0" smtClean="0">
                <a:solidFill>
                  <a:srgbClr val="FF0000"/>
                </a:solidFill>
              </a:rPr>
              <a:t> </a:t>
            </a:r>
            <a:r>
              <a:rPr lang="en-US" sz="8000" b="1" i="1" dirty="0">
                <a:solidFill>
                  <a:srgbClr val="FF0000"/>
                </a:solidFill>
              </a:rPr>
              <a:t>bi </a:t>
            </a:r>
            <a:r>
              <a:rPr lang="en-US" sz="8000" b="1" i="1" dirty="0" err="1">
                <a:solidFill>
                  <a:srgbClr val="FF0000"/>
                </a:solidFill>
              </a:rPr>
              <a:t>lijepi</a:t>
            </a:r>
            <a:r>
              <a:rPr lang="en-US" sz="8000" b="1" i="1" dirty="0">
                <a:solidFill>
                  <a:srgbClr val="FF0000"/>
                </a:solidFill>
              </a:rPr>
              <a:t> mat</a:t>
            </a:r>
            <a:r>
              <a:rPr lang="en-US" sz="8000" b="1" i="1" dirty="0" smtClean="0">
                <a:solidFill>
                  <a:srgbClr val="FF0000"/>
                </a:solidFill>
              </a:rPr>
              <a:t>:</a:t>
            </a:r>
            <a:r>
              <a:rPr lang="en-US" sz="8000" b="1" i="1" dirty="0">
                <a:solidFill>
                  <a:srgbClr val="FF0000"/>
                </a:solidFill>
              </a:rPr>
              <a:t/>
            </a:r>
            <a:br>
              <a:rPr lang="en-US" sz="8000" b="1" i="1" dirty="0">
                <a:solidFill>
                  <a:srgbClr val="FF0000"/>
                </a:solidFill>
              </a:rPr>
            </a:br>
            <a:r>
              <a:rPr lang="en-US" sz="8000" b="1" i="1" dirty="0">
                <a:solidFill>
                  <a:srgbClr val="FF0000"/>
                </a:solidFill>
              </a:rPr>
              <a:t>26.Nhf5 Qxe5 27.Bd3 Qf6 28.Re8+ Kh7 29.Ng3+ Kg7 30.Nh5# </a:t>
            </a:r>
            <a:r>
              <a:rPr lang="sr-Latn-RS" sz="8000" b="1" i="1" dirty="0" smtClean="0">
                <a:solidFill>
                  <a:srgbClr val="FF0000"/>
                </a:solidFill>
              </a:rPr>
              <a:t> </a:t>
            </a:r>
            <a:r>
              <a:rPr lang="en-US" sz="8000" b="1" i="1" dirty="0" err="1" smtClean="0">
                <a:solidFill>
                  <a:srgbClr val="FF0000"/>
                </a:solidFill>
              </a:rPr>
              <a:t>Shariyazdanov</a:t>
            </a:r>
            <a:r>
              <a:rPr lang="sr-Latn-RS" sz="8000" b="1" i="1" dirty="0" smtClean="0">
                <a:solidFill>
                  <a:srgbClr val="FF0000"/>
                </a:solidFill>
              </a:rPr>
              <a:t>)</a:t>
            </a:r>
            <a:r>
              <a:rPr lang="en-US" sz="8000" b="1" i="1" dirty="0">
                <a:solidFill>
                  <a:srgbClr val="FF0000"/>
                </a:solidFill>
              </a:rPr>
              <a:t> </a:t>
            </a:r>
            <a:endParaRPr lang="sr-Latn-RS" sz="8000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888940"/>
            <a:ext cx="3030860" cy="3030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596" y="2888940"/>
            <a:ext cx="3030860" cy="3030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56" y="2888940"/>
            <a:ext cx="3064544" cy="306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921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15407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26.Nxf7</a:t>
            </a:r>
            <a:r>
              <a:rPr lang="sr-Latn-R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Rh7 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27.e6! </a:t>
            </a:r>
            <a:endParaRPr lang="sr-Latn-RS" sz="8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</a:rPr>
              <a:t>Sad </a:t>
            </a:r>
            <a:r>
              <a:rPr lang="en-US" sz="8000" b="1" dirty="0">
                <a:solidFill>
                  <a:srgbClr val="FF0000"/>
                </a:solidFill>
              </a:rPr>
              <a:t>je </a:t>
            </a:r>
            <a:r>
              <a:rPr lang="en-US" sz="8000" b="1" dirty="0" err="1">
                <a:solidFill>
                  <a:srgbClr val="FF0000"/>
                </a:solidFill>
              </a:rPr>
              <a:t>opet</a:t>
            </a:r>
            <a:r>
              <a:rPr lang="en-US" sz="8000" b="1" dirty="0">
                <a:solidFill>
                  <a:srgbClr val="FF0000"/>
                </a:solidFill>
              </a:rPr>
              <a:t> red </a:t>
            </a:r>
            <a:r>
              <a:rPr lang="en-US" sz="8000" b="1" dirty="0" err="1">
                <a:solidFill>
                  <a:srgbClr val="FF0000"/>
                </a:solidFill>
              </a:rPr>
              <a:t>na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smtClean="0">
                <a:solidFill>
                  <a:srgbClr val="FF0000"/>
                </a:solidFill>
              </a:rPr>
              <a:t>p</a:t>
            </a:r>
            <a:r>
              <a:rPr lang="sr-Latn-RS" sz="8000" b="1" dirty="0" smtClean="0">
                <a:solidFill>
                  <a:srgbClr val="FF0000"/>
                </a:solidFill>
              </a:rPr>
              <a:t>ješake</a:t>
            </a:r>
            <a:r>
              <a:rPr lang="en-US" sz="8000" b="1" dirty="0" smtClean="0">
                <a:solidFill>
                  <a:srgbClr val="FF0000"/>
                </a:solidFill>
              </a:rPr>
              <a:t>. </a:t>
            </a:r>
            <a:r>
              <a:rPr lang="en-US" sz="8000" b="1" dirty="0" err="1">
                <a:solidFill>
                  <a:srgbClr val="FF0000"/>
                </a:solidFill>
              </a:rPr>
              <a:t>Njihovim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napredovanjem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partija</a:t>
            </a:r>
            <a:r>
              <a:rPr lang="en-US" sz="8000" b="1" dirty="0">
                <a:solidFill>
                  <a:srgbClr val="FF0000"/>
                </a:solidFill>
              </a:rPr>
              <a:t> se </a:t>
            </a:r>
            <a:r>
              <a:rPr lang="en-US" sz="8000" b="1" dirty="0" err="1" smtClean="0">
                <a:solidFill>
                  <a:srgbClr val="FF0000"/>
                </a:solidFill>
              </a:rPr>
              <a:t>primi</a:t>
            </a:r>
            <a:r>
              <a:rPr lang="sr-Latn-RS" sz="8000" b="1" dirty="0" smtClean="0">
                <a:solidFill>
                  <a:srgbClr val="FF0000"/>
                </a:solidFill>
              </a:rPr>
              <a:t>č</a:t>
            </a:r>
            <a:r>
              <a:rPr lang="en-US" sz="8000" b="1" dirty="0" smtClean="0">
                <a:solidFill>
                  <a:srgbClr val="FF0000"/>
                </a:solidFill>
              </a:rPr>
              <a:t>e </a:t>
            </a:r>
            <a:r>
              <a:rPr lang="en-US" sz="8000" b="1" dirty="0" err="1">
                <a:solidFill>
                  <a:srgbClr val="FF0000"/>
                </a:solidFill>
              </a:rPr>
              <a:t>brzom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kraju</a:t>
            </a:r>
            <a:r>
              <a:rPr lang="en-US" sz="8000" b="1" dirty="0" smtClean="0">
                <a:solidFill>
                  <a:srgbClr val="FF0000"/>
                </a:solidFill>
              </a:rPr>
              <a:t>..</a:t>
            </a:r>
            <a:r>
              <a:rPr lang="sr-Latn-RS" sz="8000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8000" b="1" dirty="0">
                <a:solidFill>
                  <a:srgbClr val="FF0000"/>
                </a:solidFill>
              </a:rPr>
              <a:t/>
            </a:r>
            <a:br>
              <a:rPr lang="en-US" sz="8000" b="1" dirty="0">
                <a:solidFill>
                  <a:srgbClr val="FF0000"/>
                </a:solidFill>
              </a:rPr>
            </a:br>
            <a:endParaRPr lang="sr-Latn-RS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64904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087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67667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...dxe6 28.dxe6 Qc4 29.Ree1 Nc6 30.Nxg6 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Re8</a:t>
            </a:r>
            <a:r>
              <a:rPr lang="sr-Latn-R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31.Nd6 Qxf1+ 32.Rxf1 Rxe6 33.Bd5</a:t>
            </a:r>
            <a:r>
              <a:rPr lang="en-US" sz="8000" b="1" dirty="0">
                <a:solidFill>
                  <a:srgbClr val="FF0000"/>
                </a:solidFill>
              </a:rPr>
              <a:t> 1–0 </a:t>
            </a:r>
            <a:endParaRPr lang="sr-Latn-RS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92896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25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 I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PJE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STRUKTURA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sr-Latn-R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Vrlo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va</a:t>
            </a:r>
            <a:r>
              <a:rPr lang="sr-Latn-RS" b="1" dirty="0" smtClean="0">
                <a:solidFill>
                  <a:srgbClr val="FF0000"/>
                </a:solidFill>
              </a:rPr>
              <a:t>ž</a:t>
            </a:r>
            <a:r>
              <a:rPr lang="en-US" b="1" dirty="0" smtClean="0">
                <a:solidFill>
                  <a:srgbClr val="FF0000"/>
                </a:solidFill>
              </a:rPr>
              <a:t>an </a:t>
            </a:r>
            <a:r>
              <a:rPr lang="en-US" b="1" dirty="0" err="1">
                <a:solidFill>
                  <a:srgbClr val="FF0000"/>
                </a:solidFill>
              </a:rPr>
              <a:t>faktor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procjene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pozicije</a:t>
            </a:r>
            <a:r>
              <a:rPr lang="en-US" b="1" dirty="0">
                <a:solidFill>
                  <a:srgbClr val="FF0000"/>
                </a:solidFill>
              </a:rPr>
              <a:t> je </a:t>
            </a:r>
            <a:r>
              <a:rPr lang="en-US" b="1" dirty="0" err="1" smtClean="0">
                <a:solidFill>
                  <a:srgbClr val="FF0000"/>
                </a:solidFill>
              </a:rPr>
              <a:t>pje</a:t>
            </a:r>
            <a:r>
              <a:rPr lang="sr-Latn-RS" b="1" dirty="0" smtClean="0">
                <a:solidFill>
                  <a:srgbClr val="FF0000"/>
                </a:solidFill>
              </a:rPr>
              <a:t>š</a:t>
            </a:r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sr-Latn-RS" b="1" dirty="0" smtClean="0">
                <a:solidFill>
                  <a:srgbClr val="FF0000"/>
                </a:solidFill>
              </a:rPr>
              <a:t>č</a:t>
            </a:r>
            <a:r>
              <a:rPr lang="en-US" b="1" dirty="0" err="1" smtClean="0">
                <a:solidFill>
                  <a:srgbClr val="FF0000"/>
                </a:solidFill>
              </a:rPr>
              <a:t>ka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struktura</a:t>
            </a:r>
            <a:r>
              <a:rPr lang="en-US" b="1" dirty="0">
                <a:solidFill>
                  <a:srgbClr val="FF0000"/>
                </a:solidFill>
              </a:rPr>
              <a:t>. To je </a:t>
            </a:r>
            <a:r>
              <a:rPr lang="en-US" b="1" dirty="0" err="1">
                <a:solidFill>
                  <a:srgbClr val="FF0000"/>
                </a:solidFill>
              </a:rPr>
              <a:t>zato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sto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</a:t>
            </a:r>
            <a:r>
              <a:rPr lang="sr-Latn-RS" b="1" dirty="0" smtClean="0">
                <a:solidFill>
                  <a:srgbClr val="FF0000"/>
                </a:solidFill>
              </a:rPr>
              <a:t>ješaci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malo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pokretni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u </a:t>
            </a:r>
            <a:r>
              <a:rPr lang="en-US" b="1" dirty="0" err="1">
                <a:solidFill>
                  <a:srgbClr val="FF0000"/>
                </a:solidFill>
              </a:rPr>
              <a:t>mnogo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slu</a:t>
            </a:r>
            <a:r>
              <a:rPr lang="sr-Latn-RS" b="1" dirty="0" smtClean="0">
                <a:solidFill>
                  <a:srgbClr val="FF0000"/>
                </a:solidFill>
              </a:rPr>
              <a:t>č</a:t>
            </a:r>
            <a:r>
              <a:rPr lang="en-US" b="1" dirty="0" err="1" smtClean="0">
                <a:solidFill>
                  <a:srgbClr val="FF0000"/>
                </a:solidFill>
              </a:rPr>
              <a:t>ajeva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se ne </a:t>
            </a:r>
            <a:r>
              <a:rPr lang="en-US" b="1" dirty="0" err="1">
                <a:solidFill>
                  <a:srgbClr val="FF0000"/>
                </a:solidFill>
              </a:rPr>
              <a:t>mogu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uop</a:t>
            </a:r>
            <a:r>
              <a:rPr lang="sr-Latn-RS" b="1" dirty="0" smtClean="0">
                <a:solidFill>
                  <a:srgbClr val="FF0000"/>
                </a:solidFill>
              </a:rPr>
              <a:t>š</a:t>
            </a:r>
            <a:r>
              <a:rPr lang="en-US" b="1" dirty="0" err="1" smtClean="0">
                <a:solidFill>
                  <a:srgbClr val="FF0000"/>
                </a:solidFill>
              </a:rPr>
              <a:t>te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kretati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kad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polja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ispred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njih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blokirana</a:t>
            </a:r>
            <a:r>
              <a:rPr lang="en-US" b="1" dirty="0">
                <a:solidFill>
                  <a:srgbClr val="FF0000"/>
                </a:solidFill>
              </a:rPr>
              <a:t>. Oni se </a:t>
            </a:r>
            <a:r>
              <a:rPr lang="en-US" b="1" dirty="0" err="1">
                <a:solidFill>
                  <a:srgbClr val="FF0000"/>
                </a:solidFill>
              </a:rPr>
              <a:t>tako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zadr</a:t>
            </a:r>
            <a:r>
              <a:rPr lang="sr-Latn-RS" b="1" dirty="0" smtClean="0">
                <a:solidFill>
                  <a:srgbClr val="FF0000"/>
                </a:solidFill>
              </a:rPr>
              <a:t>ž</a:t>
            </a:r>
            <a:r>
              <a:rPr lang="en-US" b="1" dirty="0" err="1" smtClean="0">
                <a:solidFill>
                  <a:srgbClr val="FF0000"/>
                </a:solidFill>
              </a:rPr>
              <a:t>avaju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dugo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vremena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istom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mjestu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prave</a:t>
            </a:r>
            <a:r>
              <a:rPr lang="sr-Latn-RS" b="1" dirty="0" smtClean="0">
                <a:solidFill>
                  <a:srgbClr val="FF0000"/>
                </a:solidFill>
              </a:rPr>
              <a:t>ć</a:t>
            </a:r>
            <a:r>
              <a:rPr lang="en-US" b="1" dirty="0" err="1" smtClean="0">
                <a:solidFill>
                  <a:srgbClr val="FF0000"/>
                </a:solidFill>
              </a:rPr>
              <a:t>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tzv</a:t>
            </a:r>
            <a:r>
              <a:rPr lang="en-US" b="1" dirty="0">
                <a:solidFill>
                  <a:srgbClr val="FF0000"/>
                </a:solidFill>
              </a:rPr>
              <a:t>. "</a:t>
            </a:r>
            <a:r>
              <a:rPr lang="en-US" b="1" dirty="0" err="1">
                <a:solidFill>
                  <a:srgbClr val="FF0000"/>
                </a:solidFill>
              </a:rPr>
              <a:t>skelet</a:t>
            </a:r>
            <a:r>
              <a:rPr lang="en-US" b="1" dirty="0">
                <a:solidFill>
                  <a:srgbClr val="FF0000"/>
                </a:solidFill>
              </a:rPr>
              <a:t>" </a:t>
            </a:r>
            <a:r>
              <a:rPr lang="en-US" b="1" dirty="0" err="1">
                <a:solidFill>
                  <a:srgbClr val="FF0000"/>
                </a:solidFill>
              </a:rPr>
              <a:t>pozicije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sr-Latn-RS" b="1" dirty="0" smtClean="0">
                <a:solidFill>
                  <a:srgbClr val="FF0000"/>
                </a:solidFill>
              </a:rPr>
              <a:t/>
            </a:r>
            <a:br>
              <a:rPr lang="sr-Latn-R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P</a:t>
            </a:r>
            <a:r>
              <a:rPr lang="sr-Latn-RS" b="1" dirty="0" smtClean="0">
                <a:solidFill>
                  <a:srgbClr val="FF0000"/>
                </a:solidFill>
              </a:rPr>
              <a:t>ješaci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mogu</a:t>
            </a:r>
            <a:r>
              <a:rPr lang="en-US" b="1" dirty="0">
                <a:solidFill>
                  <a:srgbClr val="FF0000"/>
                </a:solidFill>
              </a:rPr>
              <a:t> da </a:t>
            </a:r>
            <a:r>
              <a:rPr lang="en-US" b="1" dirty="0" err="1">
                <a:solidFill>
                  <a:srgbClr val="FF0000"/>
                </a:solidFill>
              </a:rPr>
              <a:t>budu</a:t>
            </a:r>
            <a:r>
              <a:rPr lang="en-US" b="1" dirty="0">
                <a:solidFill>
                  <a:srgbClr val="FF0000"/>
                </a:solidFill>
              </a:rPr>
              <a:t> u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lancima</a:t>
            </a:r>
            <a:r>
              <a:rPr lang="en-US" b="1" dirty="0">
                <a:solidFill>
                  <a:srgbClr val="FF0000"/>
                </a:solidFill>
              </a:rPr>
              <a:t>, da </a:t>
            </a:r>
            <a:r>
              <a:rPr lang="en-US" b="1" dirty="0" err="1">
                <a:solidFill>
                  <a:srgbClr val="FF0000"/>
                </a:solidFill>
              </a:rPr>
              <a:t>prave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ostrva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klinove</a:t>
            </a:r>
            <a:r>
              <a:rPr lang="en-US" b="1" dirty="0" smtClean="0">
                <a:solidFill>
                  <a:srgbClr val="FF0000"/>
                </a:solidFill>
              </a:rPr>
              <a:t>...</a:t>
            </a:r>
            <a:r>
              <a:rPr lang="sr-Latn-RS" b="1" dirty="0" smtClean="0">
                <a:solidFill>
                  <a:srgbClr val="FF0000"/>
                </a:solidFill>
              </a:rPr>
              <a:t/>
            </a:r>
            <a:br>
              <a:rPr lang="sr-Latn-RS" b="1" dirty="0" smtClean="0">
                <a:solidFill>
                  <a:srgbClr val="FF0000"/>
                </a:solidFill>
              </a:rPr>
            </a:br>
            <a:r>
              <a:rPr lang="en-US" b="1" dirty="0" err="1" smtClean="0">
                <a:solidFill>
                  <a:srgbClr val="FF0000"/>
                </a:solidFill>
              </a:rPr>
              <a:t>Postoje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"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dobri</a:t>
            </a:r>
            <a:r>
              <a:rPr lang="en-US" b="1" dirty="0">
                <a:solidFill>
                  <a:srgbClr val="FF0000"/>
                </a:solidFill>
              </a:rPr>
              <a:t>"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"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</a:t>
            </a:r>
            <a:r>
              <a:rPr lang="en-US" b="1" dirty="0" smtClean="0">
                <a:solidFill>
                  <a:srgbClr val="FF0000"/>
                </a:solidFill>
              </a:rPr>
              <a:t>p</a:t>
            </a:r>
            <a:r>
              <a:rPr lang="sr-Latn-RS" b="1" dirty="0" smtClean="0">
                <a:solidFill>
                  <a:srgbClr val="FF0000"/>
                </a:solidFill>
              </a:rPr>
              <a:t>ješaci</a:t>
            </a:r>
            <a:r>
              <a:rPr lang="en-US" b="1" dirty="0" smtClean="0">
                <a:solidFill>
                  <a:srgbClr val="FF0000"/>
                </a:solidFill>
              </a:rPr>
              <a:t>. </a:t>
            </a:r>
            <a:r>
              <a:rPr lang="sr-Latn-RS" b="1" dirty="0" smtClean="0">
                <a:solidFill>
                  <a:srgbClr val="FF0000"/>
                </a:solidFill>
              </a:rPr>
              <a:t/>
            </a:r>
            <a:br>
              <a:rPr lang="sr-Latn-RS" b="1" dirty="0" smtClean="0">
                <a:solidFill>
                  <a:srgbClr val="FF0000"/>
                </a:solidFill>
              </a:rPr>
            </a:b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</a:t>
            </a: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</a:t>
            </a: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neki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lanci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</a:t>
            </a:r>
            <a:r>
              <a:rPr lang="en-US" b="1" dirty="0">
                <a:solidFill>
                  <a:srgbClr val="FF0000"/>
                </a:solidFill>
              </a:rPr>
              <a:t> "</a:t>
            </a:r>
            <a:r>
              <a:rPr lang="en-US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dobri</a:t>
            </a:r>
            <a:r>
              <a:rPr lang="en-US" b="1" dirty="0">
                <a:solidFill>
                  <a:srgbClr val="FF0000"/>
                </a:solidFill>
              </a:rPr>
              <a:t>", </a:t>
            </a:r>
            <a:r>
              <a:rPr lang="en-US" b="1" dirty="0" err="1">
                <a:solidFill>
                  <a:srgbClr val="FF0000"/>
                </a:solidFill>
              </a:rPr>
              <a:t>dok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zaostali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udvojeni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izolovani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</a:t>
            </a: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en-US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</a:t>
            </a:r>
            <a:r>
              <a:rPr lang="sr-Latn-RS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b="1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".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6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err="1">
                <a:solidFill>
                  <a:srgbClr val="FF0000"/>
                </a:solidFill>
              </a:rPr>
              <a:t>Sada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cemo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reci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ne</a:t>
            </a:r>
            <a:r>
              <a:rPr lang="sr-Latn-RS" b="1" dirty="0" smtClean="0">
                <a:solidFill>
                  <a:srgbClr val="FF0000"/>
                </a:solidFill>
              </a:rPr>
              <a:t>š</a:t>
            </a:r>
            <a:r>
              <a:rPr lang="en-US" b="1" dirty="0" smtClean="0">
                <a:solidFill>
                  <a:srgbClr val="FF0000"/>
                </a:solidFill>
              </a:rPr>
              <a:t>to </a:t>
            </a:r>
            <a:r>
              <a:rPr lang="en-US" b="1" dirty="0">
                <a:solidFill>
                  <a:srgbClr val="FF0000"/>
                </a:solidFill>
              </a:rPr>
              <a:t>o 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VEZANIM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JEŠACIMA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en-US" b="1" dirty="0">
                <a:solidFill>
                  <a:srgbClr val="FF0000"/>
                </a:solidFill>
              </a:rPr>
              <a:t> To </a:t>
            </a:r>
            <a:r>
              <a:rPr lang="en-US" b="1" dirty="0" err="1">
                <a:solidFill>
                  <a:srgbClr val="FF0000"/>
                </a:solidFill>
              </a:rPr>
              <a:t>su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pješaci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susjednim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linijama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Glavna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njihova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osobina</a:t>
            </a:r>
            <a:r>
              <a:rPr lang="en-US" b="1" dirty="0">
                <a:solidFill>
                  <a:srgbClr val="FF0000"/>
                </a:solidFill>
              </a:rPr>
              <a:t> je da se 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</a:t>
            </a:r>
            <a:r>
              <a:rPr lang="en-US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usobno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mogu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tititi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Kad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</a:t>
            </a:r>
            <a:r>
              <a:rPr lang="en-US" b="1" dirty="0">
                <a:solidFill>
                  <a:srgbClr val="FF0000"/>
                </a:solidFill>
              </a:rPr>
              <a:t> u </a:t>
            </a:r>
            <a:r>
              <a:rPr lang="en-US" b="1" dirty="0" err="1" smtClean="0">
                <a:solidFill>
                  <a:srgbClr val="FF0000"/>
                </a:solidFill>
              </a:rPr>
              <a:t>po</a:t>
            </a:r>
            <a:r>
              <a:rPr lang="sr-Latn-RS" b="1" dirty="0" smtClean="0">
                <a:solidFill>
                  <a:srgbClr val="FF0000"/>
                </a:solidFill>
              </a:rPr>
              <a:t>č</a:t>
            </a:r>
            <a:r>
              <a:rPr lang="en-US" b="1" dirty="0" err="1" smtClean="0">
                <a:solidFill>
                  <a:srgbClr val="FF0000"/>
                </a:solidFill>
              </a:rPr>
              <a:t>etnoj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poziciji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npr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na</a:t>
            </a:r>
            <a:r>
              <a:rPr lang="en-US" b="1" dirty="0">
                <a:solidFill>
                  <a:srgbClr val="FF0000"/>
                </a:solidFill>
              </a:rPr>
              <a:t> a2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b2 </a:t>
            </a:r>
            <a:r>
              <a:rPr lang="en-US" b="1" dirty="0" err="1">
                <a:solidFill>
                  <a:srgbClr val="FF0000"/>
                </a:solidFill>
              </a:rPr>
              <a:t>oni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kontroli</a:t>
            </a:r>
            <a:r>
              <a:rPr lang="sr-Latn-RS" b="1" dirty="0" smtClean="0">
                <a:solidFill>
                  <a:srgbClr val="FF0000"/>
                </a:solidFill>
              </a:rPr>
              <a:t>š</a:t>
            </a:r>
            <a:r>
              <a:rPr lang="en-US" b="1" dirty="0" smtClean="0">
                <a:solidFill>
                  <a:srgbClr val="FF0000"/>
                </a:solidFill>
              </a:rPr>
              <a:t>u </a:t>
            </a:r>
            <a:r>
              <a:rPr lang="en-US" b="1" dirty="0" err="1">
                <a:solidFill>
                  <a:srgbClr val="FF0000"/>
                </a:solidFill>
              </a:rPr>
              <a:t>sva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polja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ispred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sebe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Kada</a:t>
            </a:r>
            <a:r>
              <a:rPr lang="en-US" b="1" dirty="0">
                <a:solidFill>
                  <a:srgbClr val="FF0000"/>
                </a:solidFill>
              </a:rPr>
              <a:t> se </a:t>
            </a:r>
            <a:r>
              <a:rPr lang="en-US" b="1" dirty="0" err="1">
                <a:solidFill>
                  <a:srgbClr val="FF0000"/>
                </a:solidFill>
              </a:rPr>
              <a:t>jedan</a:t>
            </a:r>
            <a:r>
              <a:rPr lang="en-US" b="1" dirty="0">
                <a:solidFill>
                  <a:srgbClr val="FF0000"/>
                </a:solidFill>
              </a:rPr>
              <a:t> od </a:t>
            </a:r>
            <a:r>
              <a:rPr lang="en-US" b="1" dirty="0" err="1">
                <a:solidFill>
                  <a:srgbClr val="FF0000"/>
                </a:solidFill>
              </a:rPr>
              <a:t>njih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pokrene</a:t>
            </a:r>
            <a:r>
              <a:rPr lang="en-US" b="1" dirty="0">
                <a:solidFill>
                  <a:srgbClr val="FF0000"/>
                </a:solidFill>
              </a:rPr>
              <a:t>, ta </a:t>
            </a:r>
            <a:r>
              <a:rPr lang="en-US" b="1" dirty="0" err="1">
                <a:solidFill>
                  <a:srgbClr val="FF0000"/>
                </a:solidFill>
              </a:rPr>
              <a:t>prednost</a:t>
            </a:r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smtClean="0">
                <a:solidFill>
                  <a:srgbClr val="FF0000"/>
                </a:solidFill>
              </a:rPr>
              <a:t>o</a:t>
            </a:r>
            <a:r>
              <a:rPr lang="sr-Latn-RS" b="1" dirty="0" smtClean="0">
                <a:solidFill>
                  <a:srgbClr val="FF0000"/>
                </a:solidFill>
              </a:rPr>
              <a:t>t</a:t>
            </a:r>
            <a:r>
              <a:rPr lang="en-US" b="1" dirty="0" err="1" smtClean="0">
                <a:solidFill>
                  <a:srgbClr val="FF0000"/>
                </a:solidFill>
              </a:rPr>
              <a:t>pada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sr-Latn-RS" b="1" dirty="0" smtClean="0">
                <a:solidFill>
                  <a:srgbClr val="FF0000"/>
                </a:solidFill>
              </a:rPr>
              <a:t/>
            </a:r>
            <a:br>
              <a:rPr lang="sr-Latn-RS" b="1" dirty="0" smtClean="0">
                <a:solidFill>
                  <a:srgbClr val="FF0000"/>
                </a:solidFill>
              </a:rPr>
            </a:br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U </a:t>
            </a:r>
            <a:r>
              <a:rPr lang="en-US" b="1" dirty="0" err="1">
                <a:solidFill>
                  <a:srgbClr val="FF0000"/>
                </a:solidFill>
              </a:rPr>
              <a:t>vezane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</a:t>
            </a:r>
            <a:r>
              <a:rPr lang="sr-Latn-RS" b="1" dirty="0" smtClean="0">
                <a:solidFill>
                  <a:srgbClr val="FF0000"/>
                </a:solidFill>
              </a:rPr>
              <a:t>ješake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ubrajamo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tzv</a:t>
            </a:r>
            <a:r>
              <a:rPr lang="en-US" b="1" dirty="0">
                <a:solidFill>
                  <a:srgbClr val="FF0000"/>
                </a:solidFill>
              </a:rPr>
              <a:t>. 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VISE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P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JEŠAKE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err="1">
                <a:solidFill>
                  <a:srgbClr val="FF0000"/>
                </a:solidFill>
              </a:rPr>
              <a:t>Njihova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glavna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osobina</a:t>
            </a:r>
            <a:r>
              <a:rPr lang="en-US" b="1" dirty="0">
                <a:solidFill>
                  <a:srgbClr val="FF0000"/>
                </a:solidFill>
              </a:rPr>
              <a:t> je da </a:t>
            </a:r>
            <a:r>
              <a:rPr lang="en-US" b="1" dirty="0" err="1">
                <a:solidFill>
                  <a:srgbClr val="FF0000"/>
                </a:solidFill>
              </a:rPr>
              <a:t>su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smje</a:t>
            </a:r>
            <a:r>
              <a:rPr lang="sr-Latn-RS" b="1" dirty="0" smtClean="0">
                <a:solidFill>
                  <a:srgbClr val="FF0000"/>
                </a:solidFill>
              </a:rPr>
              <a:t>š</a:t>
            </a:r>
            <a:r>
              <a:rPr lang="en-US" b="1" dirty="0" err="1" smtClean="0">
                <a:solidFill>
                  <a:srgbClr val="FF0000"/>
                </a:solidFill>
              </a:rPr>
              <a:t>teni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poluotvorenim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linijama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da </a:t>
            </a:r>
            <a:r>
              <a:rPr lang="en-US" b="1" u="sng" dirty="0" err="1" smtClean="0">
                <a:solidFill>
                  <a:srgbClr val="FF0000"/>
                </a:solidFill>
              </a:rPr>
              <a:t>isp</a:t>
            </a:r>
            <a:r>
              <a:rPr lang="sr-Latn-RS" b="1" u="sng" dirty="0" smtClean="0">
                <a:solidFill>
                  <a:srgbClr val="FF0000"/>
                </a:solidFill>
              </a:rPr>
              <a:t>r</a:t>
            </a:r>
            <a:r>
              <a:rPr lang="en-US" b="1" u="sng" dirty="0" err="1" smtClean="0">
                <a:solidFill>
                  <a:srgbClr val="FF0000"/>
                </a:solidFill>
              </a:rPr>
              <a:t>ed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njih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nema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protivni</a:t>
            </a:r>
            <a:r>
              <a:rPr lang="sr-Latn-RS" b="1" u="sng" dirty="0" smtClean="0">
                <a:solidFill>
                  <a:srgbClr val="FF0000"/>
                </a:solidFill>
              </a:rPr>
              <a:t>č</a:t>
            </a:r>
            <a:r>
              <a:rPr lang="en-US" b="1" u="sng" dirty="0" err="1" smtClean="0">
                <a:solidFill>
                  <a:srgbClr val="FF0000"/>
                </a:solidFill>
              </a:rPr>
              <a:t>kih</a:t>
            </a:r>
            <a:r>
              <a:rPr lang="en-US" b="1" u="sng" dirty="0" smtClean="0">
                <a:solidFill>
                  <a:srgbClr val="FF0000"/>
                </a:solidFill>
              </a:rPr>
              <a:t> p</a:t>
            </a:r>
            <a:r>
              <a:rPr lang="sr-Latn-RS" b="1" u="sng" dirty="0" smtClean="0">
                <a:solidFill>
                  <a:srgbClr val="FF0000"/>
                </a:solidFill>
              </a:rPr>
              <a:t>ješaka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>
                <a:solidFill>
                  <a:srgbClr val="FF0000"/>
                </a:solidFill>
              </a:rPr>
              <a:t>a </a:t>
            </a:r>
            <a:r>
              <a:rPr lang="sr-Latn-RS" b="1" dirty="0" smtClean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a </a:t>
            </a:r>
            <a:r>
              <a:rPr lang="en-US" b="1" dirty="0" err="1">
                <a:solidFill>
                  <a:srgbClr val="FF0000"/>
                </a:solidFill>
              </a:rPr>
              <a:t>strane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susjednim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linijama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nema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</a:t>
            </a:r>
            <a:r>
              <a:rPr lang="sr-Latn-RS" b="1" dirty="0" smtClean="0">
                <a:solidFill>
                  <a:srgbClr val="FF0000"/>
                </a:solidFill>
              </a:rPr>
              <a:t>ješaka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njihove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boje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err="1">
                <a:solidFill>
                  <a:srgbClr val="FF0000"/>
                </a:solidFill>
              </a:rPr>
              <a:t>Evo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jedan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primjer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koji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pokazuje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kako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moze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biti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jak</a:t>
            </a:r>
            <a:r>
              <a:rPr lang="en-US" b="1" dirty="0">
                <a:solidFill>
                  <a:srgbClr val="FF0000"/>
                </a:solidFill>
              </a:rPr>
              <a:t> par </a:t>
            </a:r>
            <a:r>
              <a:rPr lang="en-US" b="1" dirty="0" err="1">
                <a:solidFill>
                  <a:srgbClr val="FF0000"/>
                </a:solidFill>
              </a:rPr>
              <a:t>vezanih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p</a:t>
            </a:r>
            <a:r>
              <a:rPr lang="sr-Latn-RS" b="1" dirty="0" smtClean="0">
                <a:solidFill>
                  <a:srgbClr val="FF0000"/>
                </a:solidFill>
              </a:rPr>
              <a:t>ješaka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koji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spre</a:t>
            </a:r>
            <a:r>
              <a:rPr lang="sr-Latn-RS" b="1" dirty="0" smtClean="0">
                <a:solidFill>
                  <a:srgbClr val="FF0000"/>
                </a:solidFill>
              </a:rPr>
              <a:t>č</a:t>
            </a:r>
            <a:r>
              <a:rPr lang="en-US" b="1" dirty="0" err="1" smtClean="0">
                <a:solidFill>
                  <a:srgbClr val="FF0000"/>
                </a:solidFill>
              </a:rPr>
              <a:t>ava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razvoj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protivnika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374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13" y="980728"/>
            <a:ext cx="9144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Shariyazdanov,Andrey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(2530) -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Zueger,Beat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(2425) [A57]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Elista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(Men)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Elista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(7),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05.10.1998</a:t>
            </a:r>
            <a:endParaRPr lang="sr-Latn-RS" sz="2400" dirty="0" smtClean="0"/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1.d4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Nf6 2.c4 c5 3.d5 b5 4.Nf3 Bb7 5.Nbd2 e6 6.e4 exd5 7.cxd5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sr-Latn-R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Obratite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paznju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slede</a:t>
            </a:r>
            <a:r>
              <a:rPr lang="sr-Latn-RS" sz="2000" b="1" dirty="0" smtClean="0">
                <a:solidFill>
                  <a:srgbClr val="FF0000"/>
                </a:solidFill>
              </a:rPr>
              <a:t>ć</a:t>
            </a:r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  <a:br>
              <a:rPr lang="en-US" sz="2000" b="1" dirty="0">
                <a:solidFill>
                  <a:srgbClr val="FF0000"/>
                </a:solidFill>
              </a:rPr>
            </a:br>
            <a:r>
              <a:rPr lang="en-US" sz="2000" b="1" dirty="0">
                <a:solidFill>
                  <a:srgbClr val="FF0000"/>
                </a:solidFill>
              </a:rPr>
              <a:t> </a:t>
            </a:r>
            <a:r>
              <a:rPr lang="en-US" sz="2000" b="1" dirty="0" err="1">
                <a:solidFill>
                  <a:srgbClr val="FF0000"/>
                </a:solidFill>
              </a:rPr>
              <a:t>Nastala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su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dva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para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vezanih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p</a:t>
            </a:r>
            <a:r>
              <a:rPr lang="sr-Latn-RS" sz="2000" b="1" dirty="0" smtClean="0">
                <a:solidFill>
                  <a:srgbClr val="FF0000"/>
                </a:solidFill>
              </a:rPr>
              <a:t>ješaka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>
                <a:solidFill>
                  <a:srgbClr val="FF0000"/>
                </a:solidFill>
              </a:rPr>
              <a:t>jedan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za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bijelog</a:t>
            </a:r>
            <a:r>
              <a:rPr lang="en-US" sz="2000" b="1" dirty="0">
                <a:solidFill>
                  <a:srgbClr val="FF0000"/>
                </a:solidFill>
              </a:rPr>
              <a:t>, a </a:t>
            </a:r>
            <a:r>
              <a:rPr lang="en-US" sz="2000" b="1" dirty="0" err="1">
                <a:solidFill>
                  <a:srgbClr val="FF0000"/>
                </a:solidFill>
              </a:rPr>
              <a:t>drugi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za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crnog</a:t>
            </a:r>
            <a:r>
              <a:rPr lang="en-US" sz="2000" b="1" dirty="0">
                <a:solidFill>
                  <a:srgbClr val="FF0000"/>
                </a:solidFill>
              </a:rPr>
              <a:t>. Oba </a:t>
            </a:r>
            <a:r>
              <a:rPr lang="en-US" sz="2000" b="1" dirty="0" err="1">
                <a:solidFill>
                  <a:srgbClr val="FF0000"/>
                </a:solidFill>
              </a:rPr>
              <a:t>para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su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jaka</a:t>
            </a:r>
            <a:r>
              <a:rPr lang="en-US" sz="2000" b="1" dirty="0">
                <a:solidFill>
                  <a:srgbClr val="FF0000"/>
                </a:solidFill>
              </a:rPr>
              <a:t> </a:t>
            </a:r>
            <a:r>
              <a:rPr lang="en-US" sz="2000" b="1" dirty="0" err="1">
                <a:solidFill>
                  <a:srgbClr val="FF0000"/>
                </a:solidFill>
              </a:rPr>
              <a:t>jer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onemogu</a:t>
            </a:r>
            <a:r>
              <a:rPr lang="sr-Latn-RS" sz="2000" b="1" dirty="0" smtClean="0">
                <a:solidFill>
                  <a:srgbClr val="FF0000"/>
                </a:solidFill>
              </a:rPr>
              <a:t>ćava</a:t>
            </a:r>
            <a:r>
              <a:rPr lang="en-US" sz="2000" b="1" dirty="0" err="1" smtClean="0">
                <a:solidFill>
                  <a:srgbClr val="FF0000"/>
                </a:solidFill>
              </a:rPr>
              <a:t>ju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akciju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protivni</a:t>
            </a:r>
            <a:r>
              <a:rPr lang="sr-Latn-RS" sz="2000" b="1" dirty="0" smtClean="0">
                <a:solidFill>
                  <a:srgbClr val="FF0000"/>
                </a:solidFill>
              </a:rPr>
              <a:t>č</a:t>
            </a:r>
            <a:r>
              <a:rPr lang="en-US" sz="2000" b="1" dirty="0" err="1" smtClean="0">
                <a:solidFill>
                  <a:srgbClr val="FF0000"/>
                </a:solidFill>
              </a:rPr>
              <a:t>kih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figura</a:t>
            </a:r>
            <a:r>
              <a:rPr lang="en-US" sz="2000" b="1" dirty="0">
                <a:solidFill>
                  <a:srgbClr val="FF0000"/>
                </a:solidFill>
              </a:rPr>
              <a:t>. </a:t>
            </a:r>
            <a:r>
              <a:rPr lang="en-US" sz="2000" b="1" dirty="0" err="1">
                <a:solidFill>
                  <a:srgbClr val="FF0000"/>
                </a:solidFill>
              </a:rPr>
              <a:t>Ipak</a:t>
            </a:r>
            <a:r>
              <a:rPr lang="en-US" sz="2000" b="1" dirty="0">
                <a:solidFill>
                  <a:srgbClr val="FF0000"/>
                </a:solidFill>
              </a:rPr>
              <a:t>, par </a:t>
            </a:r>
            <a:r>
              <a:rPr lang="en-US" sz="2000" b="1" dirty="0" err="1">
                <a:solidFill>
                  <a:srgbClr val="FF0000"/>
                </a:solidFill>
              </a:rPr>
              <a:t>bijelih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p</a:t>
            </a:r>
            <a:r>
              <a:rPr lang="sr-Latn-RS" sz="2000" b="1" dirty="0" smtClean="0">
                <a:solidFill>
                  <a:srgbClr val="FF0000"/>
                </a:solidFill>
              </a:rPr>
              <a:t>ješaka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je </a:t>
            </a:r>
            <a:r>
              <a:rPr lang="en-US" sz="2000" b="1" dirty="0" err="1">
                <a:solidFill>
                  <a:srgbClr val="FF0000"/>
                </a:solidFill>
              </a:rPr>
              <a:t>opasniji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jer</a:t>
            </a:r>
            <a:r>
              <a:rPr lang="sr-Latn-R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je </a:t>
            </a:r>
            <a:r>
              <a:rPr lang="en-US" sz="2000" b="1" dirty="0" err="1" smtClean="0">
                <a:solidFill>
                  <a:srgbClr val="FF0000"/>
                </a:solidFill>
              </a:rPr>
              <a:t>smje</a:t>
            </a:r>
            <a:r>
              <a:rPr lang="sr-Latn-RS" sz="2000" b="1" dirty="0" smtClean="0">
                <a:solidFill>
                  <a:srgbClr val="FF0000"/>
                </a:solidFill>
              </a:rPr>
              <a:t>š</a:t>
            </a:r>
            <a:r>
              <a:rPr lang="en-US" sz="2000" b="1" dirty="0" smtClean="0">
                <a:solidFill>
                  <a:srgbClr val="FF0000"/>
                </a:solidFill>
              </a:rPr>
              <a:t>ten </a:t>
            </a:r>
            <a:r>
              <a:rPr lang="en-US" sz="2000" b="1" dirty="0">
                <a:solidFill>
                  <a:srgbClr val="FF0000"/>
                </a:solidFill>
              </a:rPr>
              <a:t>u </a:t>
            </a:r>
            <a:r>
              <a:rPr lang="en-US" sz="2000" b="1" dirty="0" err="1">
                <a:solidFill>
                  <a:srgbClr val="FF0000"/>
                </a:solidFill>
              </a:rPr>
              <a:t>centru</a:t>
            </a:r>
            <a:r>
              <a:rPr lang="en-US" sz="2000" b="1" dirty="0">
                <a:solidFill>
                  <a:srgbClr val="FF0000"/>
                </a:solidFill>
              </a:rPr>
              <a:t> table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56992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42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03528"/>
            <a:ext cx="9144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...c4 8.Be2 Bc5 9.O-O Ng4 10.e5! </a:t>
            </a:r>
            <a:r>
              <a:rPr lang="sr-Latn-RS" sz="2400" b="1" dirty="0" smtClean="0">
                <a:solidFill>
                  <a:srgbClr val="FF0000"/>
                </a:solidFill>
              </a:rPr>
              <a:t/>
            </a:r>
            <a:br>
              <a:rPr lang="sr-Latn-RS" sz="2400" b="1" dirty="0" smtClean="0">
                <a:solidFill>
                  <a:srgbClr val="FF0000"/>
                </a:solidFill>
              </a:rPr>
            </a:br>
            <a:r>
              <a:rPr lang="en-US" sz="2400" b="1" dirty="0" err="1" smtClean="0">
                <a:solidFill>
                  <a:srgbClr val="FF0000"/>
                </a:solidFill>
              </a:rPr>
              <a:t>Zauzimaju</a:t>
            </a:r>
            <a:r>
              <a:rPr lang="sr-Latn-RS" sz="2400" b="1" dirty="0" smtClean="0">
                <a:solidFill>
                  <a:srgbClr val="FF0000"/>
                </a:solidFill>
              </a:rPr>
              <a:t>ć</a:t>
            </a:r>
            <a:r>
              <a:rPr lang="en-US" sz="2400" b="1" dirty="0" err="1" smtClean="0">
                <a:solidFill>
                  <a:srgbClr val="FF0000"/>
                </a:solidFill>
              </a:rPr>
              <a:t>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jo</a:t>
            </a:r>
            <a:r>
              <a:rPr lang="sr-Latn-RS" sz="2400" b="1" dirty="0" smtClean="0">
                <a:solidFill>
                  <a:srgbClr val="FF0000"/>
                </a:solidFill>
              </a:rPr>
              <a:t>š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prostora</a:t>
            </a:r>
            <a:r>
              <a:rPr lang="en-US" sz="5100" b="1" dirty="0">
                <a:solidFill>
                  <a:srgbClr val="FF0000"/>
                </a:solidFill>
              </a:rPr>
              <a:t/>
            </a:r>
            <a:br>
              <a:rPr lang="en-US" sz="5100" b="1" dirty="0">
                <a:solidFill>
                  <a:srgbClr val="FF0000"/>
                </a:solidFill>
              </a:rPr>
            </a:b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64904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856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...Bxf2+</a:t>
            </a:r>
            <a:r>
              <a:rPr lang="en-US" sz="2000" b="1" dirty="0">
                <a:solidFill>
                  <a:srgbClr val="FF0000"/>
                </a:solidFill>
              </a:rPr>
              <a:t/>
            </a:r>
            <a:br>
              <a:rPr lang="en-US" sz="2000" b="1" dirty="0">
                <a:solidFill>
                  <a:srgbClr val="FF0000"/>
                </a:solidFill>
              </a:rPr>
            </a:br>
            <a:r>
              <a:rPr lang="en-US" sz="2000" b="1" dirty="0" err="1" smtClean="0">
                <a:solidFill>
                  <a:srgbClr val="FF0000"/>
                </a:solidFill>
              </a:rPr>
              <a:t>Ovim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potezom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crni</a:t>
            </a:r>
            <a:r>
              <a:rPr lang="en-US" sz="2000" b="1" dirty="0">
                <a:solidFill>
                  <a:srgbClr val="FF0000"/>
                </a:solidFill>
              </a:rPr>
              <a:t> je </a:t>
            </a:r>
            <a:r>
              <a:rPr lang="en-US" sz="2000" b="1" dirty="0" err="1">
                <a:solidFill>
                  <a:srgbClr val="FF0000"/>
                </a:solidFill>
              </a:rPr>
              <a:t>mislio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iznuditi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remi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trostrukim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ponavljanjem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pozicije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  <a:r>
              <a:rPr lang="en-US" sz="2000" b="1" dirty="0">
                <a:solidFill>
                  <a:srgbClr val="FF0000"/>
                </a:solidFill>
              </a:rPr>
              <a:t/>
            </a:r>
            <a:br>
              <a:rPr lang="en-US" sz="2000" b="1" dirty="0">
                <a:solidFill>
                  <a:srgbClr val="FF0000"/>
                </a:solidFill>
              </a:rPr>
            </a:br>
            <a:r>
              <a:rPr lang="en-US" sz="2000" b="1" i="1" dirty="0" smtClean="0">
                <a:solidFill>
                  <a:srgbClr val="FF0000"/>
                </a:solidFill>
              </a:rPr>
              <a:t>(U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slu</a:t>
            </a:r>
            <a:r>
              <a:rPr lang="sr-Latn-RS" sz="2000" b="1" i="1" dirty="0" smtClean="0">
                <a:solidFill>
                  <a:srgbClr val="FF0000"/>
                </a:solidFill>
              </a:rPr>
              <a:t>č</a:t>
            </a:r>
            <a:r>
              <a:rPr lang="en-US" sz="2000" b="1" i="1" dirty="0" err="1" smtClean="0">
                <a:solidFill>
                  <a:srgbClr val="FF0000"/>
                </a:solidFill>
              </a:rPr>
              <a:t>aju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>
                <a:solidFill>
                  <a:srgbClr val="FF0000"/>
                </a:solidFill>
              </a:rPr>
              <a:t>10...Bxd5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Bijeli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>
                <a:solidFill>
                  <a:srgbClr val="FF0000"/>
                </a:solidFill>
              </a:rPr>
              <a:t>bi </a:t>
            </a:r>
            <a:r>
              <a:rPr lang="en-US" sz="2000" b="1" i="1" dirty="0" err="1">
                <a:solidFill>
                  <a:srgbClr val="FF0000"/>
                </a:solidFill>
              </a:rPr>
              <a:t>stekao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prednost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poslije</a:t>
            </a:r>
            <a:r>
              <a:rPr lang="en-US" sz="2000" b="1" i="1" dirty="0" smtClean="0">
                <a:solidFill>
                  <a:srgbClr val="FF0000"/>
                </a:solidFill>
              </a:rPr>
              <a:t>: </a:t>
            </a:r>
            <a:r>
              <a:rPr lang="en-US" sz="2000" b="1" i="1" dirty="0">
                <a:solidFill>
                  <a:srgbClr val="FF0000"/>
                </a:solidFill>
              </a:rPr>
              <a:t>11.Nb3 Bxf2+ 12.Rxf2 Qb6</a:t>
            </a:r>
            <a:br>
              <a:rPr lang="en-US" sz="2000" b="1" i="1" dirty="0">
                <a:solidFill>
                  <a:srgbClr val="FF0000"/>
                </a:solidFill>
              </a:rPr>
            </a:br>
            <a:r>
              <a:rPr lang="en-US" sz="2000" b="1" i="1" dirty="0">
                <a:solidFill>
                  <a:srgbClr val="FF0000"/>
                </a:solidFill>
              </a:rPr>
              <a:t>13.Nbd4 Nxf2 14.Kxf2 Nc6 15.Be3</a:t>
            </a:r>
            <a:r>
              <a:rPr lang="en-US" sz="2000" b="1" i="1" dirty="0" smtClean="0">
                <a:solidFill>
                  <a:srgbClr val="FF0000"/>
                </a:solidFill>
              </a:rPr>
              <a:t>)</a:t>
            </a:r>
            <a:endParaRPr lang="sr-Latn-RS" sz="2000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68596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206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600200"/>
            <a:ext cx="8244408" cy="10367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11.Rxf2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Ne3 12.Qe1 Nc2 13.Qf1 Ne3 14.Nxc4!!!</a:t>
            </a:r>
            <a:r>
              <a:rPr lang="en-US" sz="2400" b="1" dirty="0">
                <a:solidFill>
                  <a:srgbClr val="FF0000"/>
                </a:solidFill>
              </a:rPr>
              <a:t> </a:t>
            </a:r>
            <a:r>
              <a:rPr lang="sr-Latn-RS" sz="2400" b="1" dirty="0" smtClean="0">
                <a:solidFill>
                  <a:srgbClr val="FF0000"/>
                </a:solidFill>
              </a:rPr>
              <a:t/>
            </a:r>
            <a:br>
              <a:rPr lang="sr-Latn-RS" sz="2400" b="1" dirty="0" smtClean="0">
                <a:solidFill>
                  <a:srgbClr val="FF0000"/>
                </a:solidFill>
              </a:rPr>
            </a:br>
            <a:r>
              <a:rPr lang="en-US" sz="2400" b="1" dirty="0" err="1" smtClean="0">
                <a:solidFill>
                  <a:srgbClr val="FF0000"/>
                </a:solidFill>
              </a:rPr>
              <a:t>Divna</a:t>
            </a:r>
            <a:r>
              <a:rPr lang="en-US" sz="2400" b="1" dirty="0">
                <a:solidFill>
                  <a:srgbClr val="FF0000"/>
                </a:solidFill>
              </a:rPr>
              <a:t>  </a:t>
            </a:r>
            <a:r>
              <a:rPr lang="sr-Latn-RS" sz="2400" b="1" dirty="0" smtClean="0">
                <a:solidFill>
                  <a:srgbClr val="FF0000"/>
                </a:solidFill>
              </a:rPr>
              <a:t>ž</a:t>
            </a:r>
            <a:r>
              <a:rPr lang="en-US" sz="2400" b="1" dirty="0" err="1" smtClean="0">
                <a:solidFill>
                  <a:srgbClr val="FF0000"/>
                </a:solidFill>
              </a:rPr>
              <a:t>rtva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kraljice</a:t>
            </a:r>
            <a:r>
              <a:rPr lang="en-US" sz="2400" b="1" dirty="0" smtClean="0">
                <a:solidFill>
                  <a:srgbClr val="FF0000"/>
                </a:solidFill>
              </a:rPr>
              <a:t>!</a:t>
            </a:r>
            <a:endParaRPr lang="sr-Latn-RS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52936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8718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15407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14...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Nxf1</a:t>
            </a:r>
            <a:r>
              <a:rPr lang="sr-Latn-R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15.Nd6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+!</a:t>
            </a:r>
            <a:r>
              <a:rPr lang="en-US" sz="8000" b="1" dirty="0">
                <a:solidFill>
                  <a:srgbClr val="FF0000"/>
                </a:solidFill>
              </a:rPr>
              <a:t> </a:t>
            </a:r>
            <a:r>
              <a:rPr lang="sr-Latn-RS" sz="8000" b="1" dirty="0" smtClean="0">
                <a:solidFill>
                  <a:srgbClr val="FF0000"/>
                </a:solidFill>
              </a:rPr>
              <a:t/>
            </a:r>
            <a:br>
              <a:rPr lang="sr-Latn-RS" sz="8000" b="1" dirty="0" smtClean="0">
                <a:solidFill>
                  <a:srgbClr val="FF0000"/>
                </a:solidFill>
              </a:rPr>
            </a:br>
            <a:r>
              <a:rPr lang="en-US" sz="8000" b="1" dirty="0" err="1" smtClean="0">
                <a:solidFill>
                  <a:srgbClr val="FF0000"/>
                </a:solidFill>
              </a:rPr>
              <a:t>Zahvaljujuci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centralnim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smtClean="0">
                <a:solidFill>
                  <a:srgbClr val="FF0000"/>
                </a:solidFill>
              </a:rPr>
              <a:t>p</a:t>
            </a:r>
            <a:r>
              <a:rPr lang="sr-Latn-RS" sz="8000" b="1" dirty="0" smtClean="0">
                <a:solidFill>
                  <a:srgbClr val="FF0000"/>
                </a:solidFill>
              </a:rPr>
              <a:t>ješacima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konj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zauzima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idealno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polje</a:t>
            </a:r>
            <a:r>
              <a:rPr lang="en-US" sz="8000" b="1" dirty="0" smtClean="0">
                <a:solidFill>
                  <a:srgbClr val="FF0000"/>
                </a:solidFill>
              </a:rPr>
              <a:t>.</a:t>
            </a:r>
            <a:endParaRPr lang="sr-Latn-RS" sz="8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852936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66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VEZANI P</a:t>
            </a:r>
            <a:r>
              <a:rPr lang="sr-Latn-RS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JEŠACI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0"/>
            <a:ext cx="8316416" cy="15407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15...Kf8 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16.Nxb7</a:t>
            </a:r>
            <a:r>
              <a:rPr lang="sr-Latn-R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Qb6 </a:t>
            </a:r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17.Nd6 Ne3 18.Bxe3 Qxe3 19.Bxb5 </a:t>
            </a:r>
            <a:r>
              <a:rPr lang="sr-Latn-RS" sz="8000" b="1" dirty="0" smtClean="0">
                <a:solidFill>
                  <a:srgbClr val="FF0000"/>
                </a:solidFill>
              </a:rPr>
              <a:t/>
            </a:r>
            <a:br>
              <a:rPr lang="sr-Latn-RS" sz="8000" b="1" dirty="0" smtClean="0">
                <a:solidFill>
                  <a:srgbClr val="FF0000"/>
                </a:solidFill>
              </a:rPr>
            </a:br>
            <a:r>
              <a:rPr lang="en-US" sz="8000" b="1" dirty="0" err="1" smtClean="0">
                <a:solidFill>
                  <a:srgbClr val="FF0000"/>
                </a:solidFill>
              </a:rPr>
              <a:t>Kako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>
                <a:solidFill>
                  <a:srgbClr val="FF0000"/>
                </a:solidFill>
              </a:rPr>
              <a:t>bi </a:t>
            </a:r>
            <a:r>
              <a:rPr lang="en-US" sz="8000" b="1" dirty="0" err="1">
                <a:solidFill>
                  <a:srgbClr val="FF0000"/>
                </a:solidFill>
              </a:rPr>
              <a:t>procijenili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ovu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poziciju</a:t>
            </a:r>
            <a:r>
              <a:rPr lang="en-US" sz="8000" b="1" dirty="0">
                <a:solidFill>
                  <a:srgbClr val="FF0000"/>
                </a:solidFill>
              </a:rPr>
              <a:t>? U </a:t>
            </a:r>
            <a:r>
              <a:rPr lang="en-US" sz="8000" b="1" dirty="0" err="1">
                <a:solidFill>
                  <a:srgbClr val="FF0000"/>
                </a:solidFill>
              </a:rPr>
              <a:t>korist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bijeloga</a:t>
            </a:r>
            <a:r>
              <a:rPr lang="en-US" sz="8000" b="1" dirty="0">
                <a:solidFill>
                  <a:srgbClr val="FF0000"/>
                </a:solidFill>
              </a:rPr>
              <a:t>!</a:t>
            </a:r>
            <a:br>
              <a:rPr lang="en-US" sz="8000" b="1" dirty="0">
                <a:solidFill>
                  <a:srgbClr val="FF0000"/>
                </a:solidFill>
              </a:rPr>
            </a:br>
            <a:r>
              <a:rPr lang="en-US" sz="8000" b="1" dirty="0" err="1">
                <a:solidFill>
                  <a:srgbClr val="FF0000"/>
                </a:solidFill>
              </a:rPr>
              <a:t>Sve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njegove</a:t>
            </a:r>
            <a:r>
              <a:rPr lang="en-US" sz="8000" b="1" dirty="0">
                <a:solidFill>
                  <a:srgbClr val="FF0000"/>
                </a:solidFill>
              </a:rPr>
              <a:t> figure </a:t>
            </a:r>
            <a:r>
              <a:rPr lang="en-US" sz="8000" b="1" dirty="0" err="1">
                <a:solidFill>
                  <a:srgbClr val="FF0000"/>
                </a:solidFill>
              </a:rPr>
              <a:t>su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na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</a:rPr>
              <a:t>aktivnim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pozicijama</a:t>
            </a:r>
            <a:r>
              <a:rPr lang="en-US" sz="8000" b="1" dirty="0" smtClean="0">
                <a:solidFill>
                  <a:srgbClr val="FF0000"/>
                </a:solidFill>
              </a:rPr>
              <a:t>.</a:t>
            </a:r>
            <a:r>
              <a:rPr lang="sr-Latn-RS" sz="8000" b="1" dirty="0" smtClean="0">
                <a:solidFill>
                  <a:srgbClr val="FF0000"/>
                </a:solidFill>
              </a:rPr>
              <a:t/>
            </a:r>
            <a:br>
              <a:rPr lang="sr-Latn-RS" sz="8000" b="1" dirty="0" smtClean="0">
                <a:solidFill>
                  <a:srgbClr val="FF0000"/>
                </a:solidFill>
              </a:rPr>
            </a:br>
            <a:r>
              <a:rPr lang="sr-Latn-RS" sz="8000" b="1" dirty="0" smtClean="0">
                <a:solidFill>
                  <a:srgbClr val="FF0000"/>
                </a:solidFill>
              </a:rPr>
              <a:t/>
            </a:r>
            <a:br>
              <a:rPr lang="sr-Latn-RS" sz="8000" b="1" dirty="0" smtClean="0">
                <a:solidFill>
                  <a:srgbClr val="FF0000"/>
                </a:solidFill>
              </a:rPr>
            </a:br>
            <a:r>
              <a:rPr lang="sr-Latn-RS" sz="8000" b="1" dirty="0" smtClean="0">
                <a:solidFill>
                  <a:srgbClr val="FF0000"/>
                </a:solidFill>
              </a:rPr>
              <a:t/>
            </a:r>
            <a:br>
              <a:rPr lang="sr-Latn-RS" sz="8000" b="1" dirty="0" smtClean="0">
                <a:solidFill>
                  <a:srgbClr val="FF0000"/>
                </a:solidFill>
              </a:rPr>
            </a:br>
            <a:r>
              <a:rPr lang="sr-Latn-RS" sz="8000" b="1" dirty="0" smtClean="0">
                <a:solidFill>
                  <a:srgbClr val="FF0000"/>
                </a:solidFill>
              </a:rPr>
              <a:t/>
            </a:r>
            <a:br>
              <a:rPr lang="sr-Latn-RS" sz="8000" b="1" dirty="0" smtClean="0">
                <a:solidFill>
                  <a:srgbClr val="FF0000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96721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2158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238</Words>
  <Application>Microsoft Office PowerPoint</Application>
  <PresentationFormat>On-screen Show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ŠAHOVSKA SEKCIJA 2020/2021  </vt:lpstr>
      <vt:lpstr>VEZANI PJEŠACI</vt:lpstr>
      <vt:lpstr>VEZANI PJEŠACI</vt:lpstr>
      <vt:lpstr>VEZANI PJEŠACI</vt:lpstr>
      <vt:lpstr>VEZANI PJEŠACI</vt:lpstr>
      <vt:lpstr>VEZANI PJEŠACI</vt:lpstr>
      <vt:lpstr>VEZANI PJEŠACI</vt:lpstr>
      <vt:lpstr>VEZANI PJEŠACI</vt:lpstr>
      <vt:lpstr>VEZANI PJEŠACI</vt:lpstr>
      <vt:lpstr>VEZANI PJEŠACI</vt:lpstr>
      <vt:lpstr>VEZANI PJEŠACI</vt:lpstr>
      <vt:lpstr>VEZANI PJEŠACI</vt:lpstr>
      <vt:lpstr>VEZANI PJEŠACI</vt:lpstr>
      <vt:lpstr>VEZANI PJEŠACI</vt:lpstr>
      <vt:lpstr>VEZANI PJEŠACI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94</cp:revision>
  <dcterms:created xsi:type="dcterms:W3CDTF">2020-12-12T14:33:24Z</dcterms:created>
  <dcterms:modified xsi:type="dcterms:W3CDTF">2021-03-05T15:44:46Z</dcterms:modified>
</cp:coreProperties>
</file>