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9" r:id="rId2"/>
    <p:sldId id="283" r:id="rId3"/>
    <p:sldId id="282" r:id="rId4"/>
    <p:sldId id="284" r:id="rId5"/>
    <p:sldId id="285" r:id="rId6"/>
    <p:sldId id="286" r:id="rId7"/>
    <p:sldId id="288" r:id="rId8"/>
    <p:sldId id="287" r:id="rId9"/>
    <p:sldId id="289" r:id="rId10"/>
    <p:sldId id="290" r:id="rId11"/>
    <p:sldId id="291" r:id="rId12"/>
    <p:sldId id="29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C43CC-DB03-4BD0-9810-EF8BB6BFF017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32EB6-BB55-4A54-AC1B-ED662B9BC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628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5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5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6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4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0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2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1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3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27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3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57618"/>
          </a:xfrm>
        </p:spPr>
        <p:txBody>
          <a:bodyPr>
            <a:normAutofit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ŠAHOVSKA SEKCIJA</a:t>
            </a:r>
            <a:b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2020/2021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u="sng" dirty="0" smtClean="0">
                <a:solidFill>
                  <a:srgbClr val="FF0000"/>
                </a:solidFill>
              </a:rPr>
              <a:t> 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R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 ŠAHOVSKA STRATEGIJA</a:t>
            </a:r>
          </a:p>
          <a:p>
            <a:r>
              <a:rPr lang="sr-Latn-R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STRATEGIJA SREDIŠNJICE</a:t>
            </a:r>
          </a:p>
          <a:p>
            <a:r>
              <a:rPr lang="pl-PL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PROCJENA POZICIJE I PLAN IGRE</a:t>
            </a:r>
            <a:endParaRPr lang="sr-Latn-R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2827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PROCJENA POZICIJE I PLAN </a:t>
            </a:r>
            <a:r>
              <a:rPr lang="pl-PL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IGRE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27.Qd1</a:t>
            </a:r>
            <a:r>
              <a:rPr lang="en-US" sz="2600" b="1" dirty="0">
                <a:solidFill>
                  <a:srgbClr val="FF0000"/>
                </a:solidFill>
              </a:rPr>
              <a:t> </a:t>
            </a:r>
            <a:r>
              <a:rPr lang="sr-Latn-RS" sz="2600" b="1" dirty="0" smtClean="0">
                <a:solidFill>
                  <a:srgbClr val="FF0000"/>
                </a:solidFill>
              </a:rPr>
              <a:t/>
            </a:r>
            <a:br>
              <a:rPr lang="sr-Latn-RS" sz="2600" b="1" dirty="0" smtClean="0">
                <a:solidFill>
                  <a:srgbClr val="FF0000"/>
                </a:solidFill>
              </a:rPr>
            </a:br>
            <a:r>
              <a:rPr lang="en-US" sz="2600" b="1" dirty="0" smtClean="0">
                <a:solidFill>
                  <a:srgbClr val="FF0000"/>
                </a:solidFill>
              </a:rPr>
              <a:t>(Na </a:t>
            </a:r>
            <a:r>
              <a:rPr lang="en-US" sz="2600" b="1" dirty="0" err="1" smtClean="0">
                <a:solidFill>
                  <a:srgbClr val="FF0000"/>
                </a:solidFill>
              </a:rPr>
              <a:t>potez</a:t>
            </a:r>
            <a:r>
              <a:rPr lang="en-US" sz="2600" b="1" dirty="0" smtClean="0">
                <a:solidFill>
                  <a:srgbClr val="FF0000"/>
                </a:solidFill>
              </a:rPr>
              <a:t> </a:t>
            </a:r>
            <a:r>
              <a:rPr lang="en-US" sz="2600" b="1" dirty="0">
                <a:solidFill>
                  <a:srgbClr val="FF0000"/>
                </a:solidFill>
              </a:rPr>
              <a:t>27.Qxe5 Qxe5 28.Rxe5 d2 29.Be2 d1=Q+ </a:t>
            </a:r>
            <a:r>
              <a:rPr lang="en-US" sz="2600" b="1" dirty="0" err="1" smtClean="0">
                <a:solidFill>
                  <a:srgbClr val="FF0000"/>
                </a:solidFill>
              </a:rPr>
              <a:t>i</a:t>
            </a:r>
            <a:r>
              <a:rPr lang="en-US" sz="2600" b="1" dirty="0" smtClean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crni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</a:rPr>
              <a:t>dobija</a:t>
            </a:r>
            <a:r>
              <a:rPr lang="en-US" sz="2600" b="1" dirty="0" smtClean="0">
                <a:solidFill>
                  <a:srgbClr val="FF0000"/>
                </a:solidFill>
              </a:rPr>
              <a:t>)</a:t>
            </a:r>
            <a:r>
              <a:rPr lang="en-US" sz="2600" b="1" dirty="0">
                <a:solidFill>
                  <a:srgbClr val="FF0000"/>
                </a:solidFill>
              </a:rPr>
              <a:t> </a:t>
            </a:r>
            <a:endParaRPr lang="sr-Latn-RS" sz="2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92896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492896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8039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PROCJENA POZICIJE I PLAN </a:t>
            </a:r>
            <a:r>
              <a:rPr lang="pl-PL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IGRE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...Bg4 28.Qa1 d2 29.Rxe5</a:t>
            </a:r>
            <a:r>
              <a:rPr lang="en-US" sz="2400" b="1" dirty="0">
                <a:solidFill>
                  <a:srgbClr val="FF0000"/>
                </a:solidFill>
              </a:rPr>
              <a:t> </a:t>
            </a:r>
            <a:r>
              <a:rPr lang="sr-Latn-RS" sz="2400" b="1" dirty="0" smtClean="0">
                <a:solidFill>
                  <a:srgbClr val="FF0000"/>
                </a:solidFill>
              </a:rPr>
              <a:t/>
            </a:r>
            <a:br>
              <a:rPr lang="sr-Latn-RS" sz="2400" b="1" dirty="0" smtClean="0">
                <a:solidFill>
                  <a:srgbClr val="FF0000"/>
                </a:solidFill>
              </a:rPr>
            </a:br>
            <a:r>
              <a:rPr lang="en-US" sz="2400" b="1" dirty="0" err="1" smtClean="0">
                <a:solidFill>
                  <a:srgbClr val="FF0000"/>
                </a:solidFill>
              </a:rPr>
              <a:t>Rezultat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je </a:t>
            </a:r>
            <a:r>
              <a:rPr lang="en-US" sz="2400" b="1" dirty="0" err="1">
                <a:solidFill>
                  <a:srgbClr val="FF0000"/>
                </a:solidFill>
              </a:rPr>
              <a:t>na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kraju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gubitak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materijala</a:t>
            </a:r>
            <a:r>
              <a:rPr lang="en-US" sz="2400" b="1" dirty="0" smtClean="0">
                <a:solidFill>
                  <a:srgbClr val="FF0000"/>
                </a:solidFill>
              </a:rPr>
              <a:t>.</a:t>
            </a:r>
            <a:r>
              <a:rPr lang="sr-Latn-RS" sz="2400" b="1" dirty="0" smtClean="0">
                <a:solidFill>
                  <a:srgbClr val="FF0000"/>
                </a:solidFill>
              </a:rPr>
              <a:t/>
            </a:r>
            <a:br>
              <a:rPr lang="sr-Latn-RS" sz="2400" b="1" dirty="0" smtClean="0">
                <a:solidFill>
                  <a:srgbClr val="FF0000"/>
                </a:solidFill>
              </a:rPr>
            </a:br>
            <a:r>
              <a:rPr lang="sr-Latn-RS" sz="2400" b="1" dirty="0" smtClean="0">
                <a:solidFill>
                  <a:srgbClr val="FF0000"/>
                </a:solidFill>
              </a:rPr>
              <a:t/>
            </a:r>
            <a:br>
              <a:rPr lang="sr-Latn-RS" sz="2400" b="1" dirty="0" smtClean="0">
                <a:solidFill>
                  <a:srgbClr val="FF0000"/>
                </a:solidFill>
              </a:rPr>
            </a:b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36912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375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PROCJENA POZICIJE I PLAN </a:t>
            </a:r>
            <a:r>
              <a:rPr lang="pl-PL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IGRE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51476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</a:t>
            </a: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...d1=Q 30.Re8+ Rxe8 </a:t>
            </a:r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31.Qxf6</a:t>
            </a:r>
            <a:r>
              <a:rPr lang="sr-Latn-R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Be2 </a:t>
            </a: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32.Ng3 Bg7 33.Qc6 Bb5 34.Qc1 Qxc1 35.Bxc1 Re1 36.Be3 Ra1 37.a4 Bd3 38.f4 Rb1 </a:t>
            </a:r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39.Kf2</a:t>
            </a:r>
            <a:r>
              <a:rPr lang="sr-Latn-R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Bxf1 </a:t>
            </a: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40.Nxf1 Rxb3 </a:t>
            </a:r>
            <a:r>
              <a:rPr lang="en-US" sz="2600" b="1" dirty="0">
                <a:solidFill>
                  <a:srgbClr val="FF0000"/>
                </a:solidFill>
              </a:rPr>
              <a:t>0-1</a:t>
            </a:r>
            <a:endParaRPr lang="en-US" sz="2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600" b="1" dirty="0" err="1" smtClean="0">
                <a:solidFill>
                  <a:srgbClr val="FF0000"/>
                </a:solidFill>
              </a:rPr>
              <a:t>Crna</a:t>
            </a:r>
            <a:r>
              <a:rPr lang="en-US" sz="2600" b="1" dirty="0" smtClean="0">
                <a:solidFill>
                  <a:srgbClr val="FF0000"/>
                </a:solidFill>
              </a:rPr>
              <a:t> </a:t>
            </a:r>
            <a:r>
              <a:rPr lang="sr-Latn-RS" sz="2600" b="1" dirty="0" smtClean="0">
                <a:solidFill>
                  <a:srgbClr val="FF0000"/>
                </a:solidFill>
              </a:rPr>
              <a:t>je dobro procijenio poziciju i odigrao do kraja</a:t>
            </a:r>
            <a:r>
              <a:rPr lang="en-US" sz="2600" b="1" dirty="0" smtClean="0">
                <a:solidFill>
                  <a:srgbClr val="FF0000"/>
                </a:solidFill>
              </a:rPr>
              <a:t> </a:t>
            </a:r>
            <a:r>
              <a:rPr lang="sr-Latn-RS" sz="2600" b="1" dirty="0" smtClean="0">
                <a:solidFill>
                  <a:srgbClr val="FF0000"/>
                </a:solidFill>
              </a:rPr>
              <a:t>sa jasnim planom</a:t>
            </a:r>
            <a:r>
              <a:rPr lang="en-US" sz="2600" b="1" dirty="0" smtClean="0">
                <a:solidFill>
                  <a:srgbClr val="FF0000"/>
                </a:solidFill>
              </a:rPr>
              <a:t>!</a:t>
            </a:r>
            <a:r>
              <a:rPr lang="en-US" sz="2600" b="1" dirty="0">
                <a:solidFill>
                  <a:srgbClr val="FF0000"/>
                </a:solidFill>
              </a:rPr>
              <a:t> </a:t>
            </a:r>
            <a:endParaRPr lang="sr-Latn-RS" sz="51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230" y="3356992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0403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PROCJENA </a:t>
            </a:r>
            <a:r>
              <a:rPr lang="pl-PL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POZICIJE I PLAN IGRE</a:t>
            </a:r>
            <a: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5400" b="1" dirty="0" err="1">
                <a:solidFill>
                  <a:srgbClr val="FF0000"/>
                </a:solidFill>
              </a:rPr>
              <a:t>Poslije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otvaranja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nastupa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centralni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dio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partije-</a:t>
            </a:r>
            <a:r>
              <a:rPr lang="en-US" sz="5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sredi</a:t>
            </a:r>
            <a:r>
              <a:rPr lang="sr-Latn-RS" sz="5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</a:t>
            </a:r>
            <a:r>
              <a:rPr lang="en-US" sz="5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njica</a:t>
            </a:r>
            <a:r>
              <a:rPr lang="en-US" sz="5400" b="1" dirty="0">
                <a:solidFill>
                  <a:srgbClr val="FF0000"/>
                </a:solidFill>
              </a:rPr>
              <a:t>. </a:t>
            </a:r>
            <a:r>
              <a:rPr lang="sr-Latn-RS" sz="5400" b="1" dirty="0" smtClean="0">
                <a:solidFill>
                  <a:srgbClr val="FF0000"/>
                </a:solidFill>
              </a:rPr>
              <a:t/>
            </a:r>
            <a:br>
              <a:rPr lang="sr-Latn-RS" sz="5400" b="1" dirty="0" smtClean="0">
                <a:solidFill>
                  <a:srgbClr val="FF0000"/>
                </a:solidFill>
              </a:rPr>
            </a:br>
            <a:r>
              <a:rPr lang="en-US" sz="5400" b="1" dirty="0" err="1" smtClean="0">
                <a:solidFill>
                  <a:srgbClr val="FF0000"/>
                </a:solidFill>
              </a:rPr>
              <a:t>Dok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>
                <a:solidFill>
                  <a:srgbClr val="FF0000"/>
                </a:solidFill>
              </a:rPr>
              <a:t>je u </a:t>
            </a:r>
            <a:r>
              <a:rPr lang="en-US" sz="5400" b="1" dirty="0" err="1">
                <a:solidFill>
                  <a:srgbClr val="FF0000"/>
                </a:solidFill>
              </a:rPr>
              <a:t>otvaranju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i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zavr</a:t>
            </a:r>
            <a:r>
              <a:rPr lang="sr-Latn-RS" sz="5400" b="1" dirty="0" smtClean="0">
                <a:solidFill>
                  <a:srgbClr val="FF0000"/>
                </a:solidFill>
              </a:rPr>
              <a:t>š</a:t>
            </a:r>
            <a:r>
              <a:rPr lang="en-US" sz="5400" b="1" dirty="0" err="1" smtClean="0">
                <a:solidFill>
                  <a:srgbClr val="FF0000"/>
                </a:solidFill>
              </a:rPr>
              <a:t>nici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sr-Latn-RS" sz="5400" b="1" dirty="0" smtClean="0">
                <a:solidFill>
                  <a:srgbClr val="FF0000"/>
                </a:solidFill>
              </a:rPr>
              <a:t>š</a:t>
            </a:r>
            <a:r>
              <a:rPr lang="en-US" sz="5400" b="1" dirty="0" err="1" smtClean="0">
                <a:solidFill>
                  <a:srgbClr val="FF0000"/>
                </a:solidFill>
              </a:rPr>
              <a:t>ahista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uglavnom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reproduktivan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i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ponavlja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nau</a:t>
            </a:r>
            <a:r>
              <a:rPr lang="sr-Latn-RS" sz="5400" b="1" dirty="0" smtClean="0">
                <a:solidFill>
                  <a:srgbClr val="FF0000"/>
                </a:solidFill>
              </a:rPr>
              <a:t>č</a:t>
            </a:r>
            <a:r>
              <a:rPr lang="en-US" sz="5400" b="1" dirty="0" err="1" smtClean="0">
                <a:solidFill>
                  <a:srgbClr val="FF0000"/>
                </a:solidFill>
              </a:rPr>
              <a:t>eno</a:t>
            </a:r>
            <a:r>
              <a:rPr lang="en-US" sz="5400" b="1" dirty="0">
                <a:solidFill>
                  <a:srgbClr val="FF0000"/>
                </a:solidFill>
              </a:rPr>
              <a:t>, u </a:t>
            </a:r>
            <a:r>
              <a:rPr lang="en-US" sz="5400" b="1" dirty="0" err="1" smtClean="0">
                <a:solidFill>
                  <a:srgbClr val="FF0000"/>
                </a:solidFill>
              </a:rPr>
              <a:t>sredi</a:t>
            </a:r>
            <a:r>
              <a:rPr lang="sr-Latn-RS" sz="5400" b="1" dirty="0" smtClean="0">
                <a:solidFill>
                  <a:srgbClr val="FF0000"/>
                </a:solidFill>
              </a:rPr>
              <a:t>š</a:t>
            </a:r>
            <a:r>
              <a:rPr lang="en-US" sz="5400" b="1" dirty="0" err="1" smtClean="0">
                <a:solidFill>
                  <a:srgbClr val="FF0000"/>
                </a:solidFill>
              </a:rPr>
              <a:t>njici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>
                <a:solidFill>
                  <a:srgbClr val="FF0000"/>
                </a:solidFill>
              </a:rPr>
              <a:t>je </a:t>
            </a:r>
            <a:r>
              <a:rPr lang="en-US" sz="5400" b="1" dirty="0" err="1">
                <a:solidFill>
                  <a:srgbClr val="FF0000"/>
                </a:solidFill>
              </a:rPr>
              <a:t>kreativan</a:t>
            </a:r>
            <a:r>
              <a:rPr lang="en-US" sz="5400" b="1" dirty="0">
                <a:solidFill>
                  <a:srgbClr val="FF0000"/>
                </a:solidFill>
              </a:rPr>
              <a:t>. </a:t>
            </a:r>
            <a:r>
              <a:rPr lang="sr-Latn-RS" sz="5400" b="1" dirty="0" smtClean="0">
                <a:solidFill>
                  <a:srgbClr val="FF0000"/>
                </a:solidFill>
              </a:rPr>
              <a:t/>
            </a:r>
            <a:br>
              <a:rPr lang="sr-Latn-RS" sz="5400" b="1" dirty="0" smtClean="0">
                <a:solidFill>
                  <a:srgbClr val="FF0000"/>
                </a:solidFill>
              </a:rPr>
            </a:br>
            <a:r>
              <a:rPr lang="en-US" sz="5400" b="1" dirty="0" err="1" smtClean="0">
                <a:solidFill>
                  <a:srgbClr val="FF0000"/>
                </a:solidFill>
              </a:rPr>
              <a:t>Tu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poma</a:t>
            </a:r>
            <a:r>
              <a:rPr lang="sr-Latn-RS" sz="5400" b="1" dirty="0" smtClean="0">
                <a:solidFill>
                  <a:srgbClr val="FF0000"/>
                </a:solidFill>
              </a:rPr>
              <a:t>ž</a:t>
            </a:r>
            <a:r>
              <a:rPr lang="en-US" sz="5400" b="1" dirty="0" smtClean="0">
                <a:solidFill>
                  <a:srgbClr val="FF0000"/>
                </a:solidFill>
              </a:rPr>
              <a:t>u </a:t>
            </a:r>
            <a:r>
              <a:rPr lang="en-US" sz="5400" b="1" dirty="0" err="1">
                <a:solidFill>
                  <a:srgbClr val="FF0000"/>
                </a:solidFill>
              </a:rPr>
              <a:t>samo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</a:rPr>
              <a:t>op</a:t>
            </a:r>
            <a:r>
              <a:rPr lang="sr-Latn-RS" sz="5400" b="1" dirty="0" smtClean="0">
                <a:solidFill>
                  <a:srgbClr val="FF0000"/>
                </a:solidFill>
              </a:rPr>
              <a:t>š</a:t>
            </a:r>
            <a:r>
              <a:rPr lang="en-US" sz="5400" b="1" dirty="0" err="1" smtClean="0">
                <a:solidFill>
                  <a:srgbClr val="FF0000"/>
                </a:solidFill>
              </a:rPr>
              <a:t>ti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pozicioni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principi</a:t>
            </a:r>
            <a:r>
              <a:rPr lang="en-US" sz="5400" b="1" dirty="0">
                <a:solidFill>
                  <a:srgbClr val="FF0000"/>
                </a:solidFill>
              </a:rPr>
              <a:t>. </a:t>
            </a:r>
            <a:r>
              <a:rPr lang="en-US" sz="5400" b="1" dirty="0" err="1">
                <a:solidFill>
                  <a:srgbClr val="FF0000"/>
                </a:solidFill>
              </a:rPr>
              <a:t>Treba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procijenti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poziciju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i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izabrati</a:t>
            </a:r>
            <a:r>
              <a:rPr lang="en-US" sz="5400" b="1" dirty="0">
                <a:solidFill>
                  <a:srgbClr val="FF0000"/>
                </a:solidFill>
              </a:rPr>
              <a:t> plan </a:t>
            </a:r>
            <a:r>
              <a:rPr lang="en-US" sz="5400" b="1" dirty="0" err="1">
                <a:solidFill>
                  <a:srgbClr val="FF0000"/>
                </a:solidFill>
              </a:rPr>
              <a:t>igre</a:t>
            </a:r>
            <a:r>
              <a:rPr lang="en-US" sz="5400" b="1" dirty="0">
                <a:solidFill>
                  <a:srgbClr val="FF0000"/>
                </a:solidFill>
              </a:rPr>
              <a:t>. To je </a:t>
            </a:r>
            <a:r>
              <a:rPr lang="en-US" sz="5400" b="1" dirty="0" err="1">
                <a:solidFill>
                  <a:srgbClr val="FF0000"/>
                </a:solidFill>
              </a:rPr>
              <a:t>i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tema</a:t>
            </a:r>
            <a:r>
              <a:rPr lang="en-US" sz="5400" b="1" dirty="0">
                <a:solidFill>
                  <a:srgbClr val="FF0000"/>
                </a:solidFill>
              </a:rPr>
              <a:t> </a:t>
            </a:r>
            <a:r>
              <a:rPr lang="en-US" sz="5400" b="1" dirty="0" err="1">
                <a:solidFill>
                  <a:srgbClr val="FF0000"/>
                </a:solidFill>
              </a:rPr>
              <a:t>ovog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teksta</a:t>
            </a:r>
            <a:r>
              <a:rPr lang="en-US" sz="5400" b="1" dirty="0">
                <a:solidFill>
                  <a:srgbClr val="FF0000"/>
                </a:solidFill>
              </a:rPr>
              <a:t/>
            </a:r>
            <a:br>
              <a:rPr lang="en-US" sz="5400" b="1" dirty="0">
                <a:solidFill>
                  <a:srgbClr val="FF0000"/>
                </a:solidFill>
              </a:rPr>
            </a:br>
            <a:r>
              <a:rPr lang="en-US" sz="5400" b="1" dirty="0">
                <a:solidFill>
                  <a:srgbClr val="FF0000"/>
                </a:solidFill>
              </a:rPr>
              <a:t/>
            </a:r>
            <a:br>
              <a:rPr lang="en-US" sz="5400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860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PROCJENA POZICIJE I PLAN </a:t>
            </a:r>
            <a:r>
              <a:rPr lang="pl-PL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IGRE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Sokolsky,Alexey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Botvinnik,Mikhail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[D94]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URS-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sf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Leningrad,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1938</a:t>
            </a:r>
            <a:r>
              <a:rPr lang="sr-Latn-RS" sz="6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sz="6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1.c4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Nf6 2.Nc3 d5 3.d4 g6 4.Nf3 Bg7 5.e3 O-O 6.Be2 e6 7.O-O b6 8.cxd5 exd5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9.b3</a:t>
            </a:r>
            <a:r>
              <a:rPr lang="sr-Latn-R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Bb7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10.Bb2 Nbd7 11.Qc2 a6 12.Rac1 Rc8 13.Rfd1 Qe7 14.Qb1 Rfd8 15.Bf1 c5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16.dxc5</a:t>
            </a:r>
            <a:r>
              <a:rPr lang="sr-Latn-R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bxc5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sr-Latn-RS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sr-Latn-RS" sz="5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 smtClean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77751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211960" y="3341985"/>
            <a:ext cx="43924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</a:rPr>
              <a:t>Zav</a:t>
            </a:r>
            <a:r>
              <a:rPr lang="sr-Latn-RS" sz="2000" b="1" dirty="0">
                <a:solidFill>
                  <a:srgbClr val="FF0000"/>
                </a:solidFill>
              </a:rPr>
              <a:t>rš</a:t>
            </a:r>
            <a:r>
              <a:rPr lang="en-US" sz="2000" b="1" dirty="0" err="1">
                <a:solidFill>
                  <a:srgbClr val="FF0000"/>
                </a:solidFill>
              </a:rPr>
              <a:t>ena</a:t>
            </a:r>
            <a:r>
              <a:rPr lang="en-US" sz="2000" b="1" dirty="0">
                <a:solidFill>
                  <a:srgbClr val="FF0000"/>
                </a:solidFill>
              </a:rPr>
              <a:t> je </a:t>
            </a:r>
            <a:r>
              <a:rPr lang="en-US" sz="2000" b="1" dirty="0" err="1">
                <a:solidFill>
                  <a:srgbClr val="FF0000"/>
                </a:solidFill>
              </a:rPr>
              <a:t>faza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otvaranja</a:t>
            </a:r>
            <a:r>
              <a:rPr lang="en-US" sz="2000" b="1" dirty="0">
                <a:solidFill>
                  <a:srgbClr val="FF0000"/>
                </a:solidFill>
              </a:rPr>
              <a:t>. </a:t>
            </a:r>
            <a:r>
              <a:rPr lang="en-US" sz="2000" b="1" dirty="0" err="1">
                <a:solidFill>
                  <a:srgbClr val="FF0000"/>
                </a:solidFill>
              </a:rPr>
              <a:t>Crni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ima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odre</a:t>
            </a:r>
            <a:r>
              <a:rPr lang="sr-Latn-RS" sz="2000" b="1" dirty="0" smtClean="0">
                <a:solidFill>
                  <a:srgbClr val="FF0000"/>
                </a:solidFill>
              </a:rPr>
              <a:t>đ</a:t>
            </a:r>
            <a:r>
              <a:rPr lang="en-US" sz="2000" b="1" dirty="0" err="1" smtClean="0">
                <a:solidFill>
                  <a:srgbClr val="FF0000"/>
                </a:solidFill>
              </a:rPr>
              <a:t>enu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prednost</a:t>
            </a:r>
            <a:r>
              <a:rPr lang="en-US" sz="2000" b="1" dirty="0">
                <a:solidFill>
                  <a:srgbClr val="FF0000"/>
                </a:solidFill>
              </a:rPr>
              <a:t> u </a:t>
            </a:r>
            <a:r>
              <a:rPr lang="en-US" sz="2000" b="1" dirty="0" err="1">
                <a:solidFill>
                  <a:srgbClr val="FF0000"/>
                </a:solidFill>
              </a:rPr>
              <a:t>centru</a:t>
            </a:r>
            <a:r>
              <a:rPr lang="en-US" sz="2000" b="1" dirty="0">
                <a:solidFill>
                  <a:srgbClr val="FF0000"/>
                </a:solidFill>
              </a:rPr>
              <a:t>. </a:t>
            </a:r>
            <a:r>
              <a:rPr lang="sr-Latn-RS" sz="2000" b="1" dirty="0" smtClean="0">
                <a:solidFill>
                  <a:srgbClr val="FF0000"/>
                </a:solidFill>
              </a:rPr>
              <a:t/>
            </a:r>
            <a:br>
              <a:rPr lang="sr-Latn-RS" sz="2000" b="1" dirty="0" smtClean="0">
                <a:solidFill>
                  <a:srgbClr val="FF0000"/>
                </a:solidFill>
              </a:rPr>
            </a:br>
            <a:r>
              <a:rPr lang="en-US" sz="2000" b="1" dirty="0" err="1" smtClean="0">
                <a:solidFill>
                  <a:srgbClr val="FF0000"/>
                </a:solidFill>
              </a:rPr>
              <a:t>Ipak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obe</a:t>
            </a:r>
            <a:r>
              <a:rPr lang="sr-Latn-R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strane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imaju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podjednaku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aktivnost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figura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sigurnost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kralja</a:t>
            </a:r>
            <a:r>
              <a:rPr lang="en-US" sz="2000" b="1" dirty="0" smtClean="0">
                <a:solidFill>
                  <a:srgbClr val="FF0000"/>
                </a:solidFill>
              </a:rPr>
              <a:t>.</a:t>
            </a:r>
            <a:endParaRPr lang="sr-Latn-RS" sz="2000" b="1" dirty="0">
              <a:solidFill>
                <a:srgbClr val="FF0000"/>
              </a:solidFill>
            </a:endParaRPr>
          </a:p>
          <a:p>
            <a:endParaRPr lang="sr-Latn-R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428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PROCJENA POZICIJE I PLAN </a:t>
            </a:r>
            <a:r>
              <a:rPr lang="pl-PL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IGRE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17.Ne2</a:t>
            </a:r>
            <a:r>
              <a:rPr lang="en-US" sz="8000" b="1" dirty="0">
                <a:solidFill>
                  <a:srgbClr val="FF0000"/>
                </a:solidFill>
              </a:rPr>
              <a:t/>
            </a:r>
            <a:br>
              <a:rPr lang="en-US" sz="8000" b="1" dirty="0">
                <a:solidFill>
                  <a:srgbClr val="FF0000"/>
                </a:solidFill>
              </a:rPr>
            </a:br>
            <a:r>
              <a:rPr lang="en-US" sz="8000" b="1" dirty="0" err="1" smtClean="0">
                <a:solidFill>
                  <a:srgbClr val="FF0000"/>
                </a:solidFill>
              </a:rPr>
              <a:t>Jedan</a:t>
            </a:r>
            <a:r>
              <a:rPr lang="en-US" sz="8000" b="1" dirty="0" smtClean="0">
                <a:solidFill>
                  <a:srgbClr val="FF0000"/>
                </a:solidFill>
              </a:rPr>
              <a:t> </a:t>
            </a:r>
            <a:r>
              <a:rPr lang="en-US" sz="8000" b="1" dirty="0">
                <a:solidFill>
                  <a:srgbClr val="FF0000"/>
                </a:solidFill>
              </a:rPr>
              <a:t>od </a:t>
            </a:r>
            <a:r>
              <a:rPr lang="en-US" sz="8000" b="1" dirty="0" err="1">
                <a:solidFill>
                  <a:srgbClr val="FF0000"/>
                </a:solidFill>
              </a:rPr>
              <a:t>planova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bijeloga</a:t>
            </a:r>
            <a:r>
              <a:rPr lang="en-US" sz="8000" b="1" dirty="0">
                <a:solidFill>
                  <a:srgbClr val="FF0000"/>
                </a:solidFill>
              </a:rPr>
              <a:t> je </a:t>
            </a:r>
            <a:r>
              <a:rPr lang="en-US" sz="8000" b="1" dirty="0" err="1">
                <a:solidFill>
                  <a:srgbClr val="FF0000"/>
                </a:solidFill>
              </a:rPr>
              <a:t>stvaranje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pritiska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na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smtClean="0">
                <a:solidFill>
                  <a:srgbClr val="FF0000"/>
                </a:solidFill>
              </a:rPr>
              <a:t>p</a:t>
            </a:r>
            <a:r>
              <a:rPr lang="sr-Latn-RS" sz="8000" b="1" dirty="0" smtClean="0">
                <a:solidFill>
                  <a:srgbClr val="FF0000"/>
                </a:solidFill>
              </a:rPr>
              <a:t>ješaka c</a:t>
            </a:r>
            <a:r>
              <a:rPr lang="en-US" sz="8000" b="1" dirty="0" smtClean="0">
                <a:solidFill>
                  <a:srgbClr val="FF0000"/>
                </a:solidFill>
              </a:rPr>
              <a:t>-5</a:t>
            </a:r>
            <a:r>
              <a:rPr lang="en-US" sz="8000" b="1" dirty="0">
                <a:solidFill>
                  <a:srgbClr val="FF0000"/>
                </a:solidFill>
              </a:rPr>
              <a:t>. Ali </a:t>
            </a:r>
            <a:r>
              <a:rPr lang="en-US" sz="8000" b="1" dirty="0" err="1">
                <a:solidFill>
                  <a:srgbClr val="FF0000"/>
                </a:solidFill>
              </a:rPr>
              <a:t>manevar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Sokolskog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nema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konkretan</a:t>
            </a:r>
            <a:r>
              <a:rPr lang="en-US" sz="8000" b="1" dirty="0">
                <a:solidFill>
                  <a:srgbClr val="FF0000"/>
                </a:solidFill>
              </a:rPr>
              <a:t> </a:t>
            </a:r>
            <a:r>
              <a:rPr lang="en-US" sz="8000" b="1" dirty="0" err="1">
                <a:solidFill>
                  <a:srgbClr val="FF0000"/>
                </a:solidFill>
              </a:rPr>
              <a:t>cilj</a:t>
            </a:r>
            <a:r>
              <a:rPr lang="en-US" sz="8000" b="1" dirty="0" smtClean="0">
                <a:solidFill>
                  <a:srgbClr val="FF0000"/>
                </a:solidFill>
              </a:rPr>
              <a:t>.</a:t>
            </a:r>
            <a:endParaRPr lang="sr-Latn-RS" sz="8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5400" b="1" dirty="0">
                <a:solidFill>
                  <a:srgbClr val="FF0000"/>
                </a:solidFill>
              </a:rPr>
              <a:t> </a:t>
            </a:r>
            <a:endParaRPr lang="sr-Latn-RS" sz="5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08920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526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PROCJENA POZICIJE I PLAN </a:t>
            </a:r>
            <a:r>
              <a:rPr lang="pl-PL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IGRE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...Bh6! </a:t>
            </a:r>
            <a:r>
              <a:rPr lang="sr-Latn-RS" sz="3800" b="1" dirty="0" smtClean="0">
                <a:solidFill>
                  <a:srgbClr val="FF0000"/>
                </a:solidFill>
              </a:rPr>
              <a:t/>
            </a:r>
            <a:br>
              <a:rPr lang="sr-Latn-RS" sz="3800" b="1" dirty="0" smtClean="0">
                <a:solidFill>
                  <a:srgbClr val="FF0000"/>
                </a:solidFill>
              </a:rPr>
            </a:br>
            <a:r>
              <a:rPr lang="en-US" sz="3800" b="1" dirty="0" err="1" smtClean="0">
                <a:solidFill>
                  <a:srgbClr val="FF0000"/>
                </a:solidFill>
              </a:rPr>
              <a:t>Crni</a:t>
            </a:r>
            <a:r>
              <a:rPr lang="en-US" sz="3800" b="1" dirty="0" smtClean="0">
                <a:solidFill>
                  <a:srgbClr val="FF0000"/>
                </a:solidFill>
              </a:rPr>
              <a:t> </a:t>
            </a:r>
            <a:r>
              <a:rPr lang="en-US" sz="3800" b="1" dirty="0" err="1">
                <a:solidFill>
                  <a:srgbClr val="FF0000"/>
                </a:solidFill>
              </a:rPr>
              <a:t>ima</a:t>
            </a:r>
            <a:r>
              <a:rPr lang="en-US" sz="3800" b="1" dirty="0">
                <a:solidFill>
                  <a:srgbClr val="FF0000"/>
                </a:solidFill>
              </a:rPr>
              <a:t> </a:t>
            </a:r>
            <a:r>
              <a:rPr lang="en-US" sz="3800" b="1" dirty="0" err="1">
                <a:solidFill>
                  <a:srgbClr val="FF0000"/>
                </a:solidFill>
              </a:rPr>
              <a:t>precizan</a:t>
            </a:r>
            <a:r>
              <a:rPr lang="en-US" sz="3800" b="1" dirty="0">
                <a:solidFill>
                  <a:srgbClr val="FF0000"/>
                </a:solidFill>
              </a:rPr>
              <a:t> plan: </a:t>
            </a:r>
            <a:r>
              <a:rPr lang="en-US" sz="3800" b="1" dirty="0" err="1">
                <a:solidFill>
                  <a:srgbClr val="FF0000"/>
                </a:solidFill>
              </a:rPr>
              <a:t>organizuje</a:t>
            </a:r>
            <a:r>
              <a:rPr lang="en-US" sz="3800" b="1" dirty="0">
                <a:solidFill>
                  <a:srgbClr val="FF0000"/>
                </a:solidFill>
              </a:rPr>
              <a:t> </a:t>
            </a:r>
            <a:r>
              <a:rPr lang="en-US" sz="3800" b="1" dirty="0" err="1">
                <a:solidFill>
                  <a:srgbClr val="FF0000"/>
                </a:solidFill>
              </a:rPr>
              <a:t>pritisak</a:t>
            </a:r>
            <a:r>
              <a:rPr lang="en-US" sz="3800" b="1" dirty="0">
                <a:solidFill>
                  <a:srgbClr val="FF0000"/>
                </a:solidFill>
              </a:rPr>
              <a:t> </a:t>
            </a:r>
            <a:r>
              <a:rPr lang="en-US" sz="3800" b="1" dirty="0" err="1">
                <a:solidFill>
                  <a:srgbClr val="FF0000"/>
                </a:solidFill>
              </a:rPr>
              <a:t>na</a:t>
            </a:r>
            <a:r>
              <a:rPr lang="en-US" sz="3800" b="1" dirty="0">
                <a:solidFill>
                  <a:srgbClr val="FF0000"/>
                </a:solidFill>
              </a:rPr>
              <a:t> </a:t>
            </a:r>
            <a:r>
              <a:rPr lang="en-US" sz="3800" b="1" dirty="0" smtClean="0">
                <a:solidFill>
                  <a:srgbClr val="FF0000"/>
                </a:solidFill>
              </a:rPr>
              <a:t>e3-p</a:t>
            </a:r>
            <a:r>
              <a:rPr lang="sr-Latn-RS" sz="3800" b="1" dirty="0" smtClean="0">
                <a:solidFill>
                  <a:srgbClr val="FF0000"/>
                </a:solidFill>
              </a:rPr>
              <a:t>ješaka</a:t>
            </a:r>
            <a:r>
              <a:rPr lang="en-US" sz="3800" b="1" dirty="0" smtClean="0">
                <a:solidFill>
                  <a:srgbClr val="FF0000"/>
                </a:solidFill>
              </a:rPr>
              <a:t> </a:t>
            </a:r>
            <a:r>
              <a:rPr lang="en-US" sz="3800" b="1" dirty="0" err="1">
                <a:solidFill>
                  <a:srgbClr val="FF0000"/>
                </a:solidFill>
              </a:rPr>
              <a:t>i</a:t>
            </a:r>
            <a:r>
              <a:rPr lang="en-US" sz="3800" b="1" dirty="0">
                <a:solidFill>
                  <a:srgbClr val="FF0000"/>
                </a:solidFill>
              </a:rPr>
              <a:t> </a:t>
            </a:r>
            <a:r>
              <a:rPr lang="en-US" sz="3800" b="1" dirty="0" err="1">
                <a:solidFill>
                  <a:srgbClr val="FF0000"/>
                </a:solidFill>
              </a:rPr>
              <a:t>priprema</a:t>
            </a:r>
            <a:r>
              <a:rPr lang="en-US" sz="3800" b="1" dirty="0">
                <a:solidFill>
                  <a:srgbClr val="FF0000"/>
                </a:solidFill>
              </a:rPr>
              <a:t> </a:t>
            </a:r>
            <a:r>
              <a:rPr lang="en-US" sz="3800" b="1" dirty="0" err="1">
                <a:solidFill>
                  <a:srgbClr val="FF0000"/>
                </a:solidFill>
              </a:rPr>
              <a:t>udar</a:t>
            </a:r>
            <a:r>
              <a:rPr lang="en-US" sz="3800" b="1" dirty="0">
                <a:solidFill>
                  <a:srgbClr val="FF0000"/>
                </a:solidFill>
              </a:rPr>
              <a:t> </a:t>
            </a:r>
            <a:r>
              <a:rPr lang="en-US" sz="3800" b="1" dirty="0" err="1">
                <a:solidFill>
                  <a:srgbClr val="FF0000"/>
                </a:solidFill>
              </a:rPr>
              <a:t>na</a:t>
            </a:r>
            <a:r>
              <a:rPr lang="en-US" sz="3800" b="1" dirty="0">
                <a:solidFill>
                  <a:srgbClr val="FF0000"/>
                </a:solidFill>
              </a:rPr>
              <a:t> d4</a:t>
            </a:r>
            <a:r>
              <a:rPr lang="en-US" sz="3800" b="1" dirty="0" smtClean="0">
                <a:solidFill>
                  <a:srgbClr val="FF0000"/>
                </a:solidFill>
              </a:rPr>
              <a:t>.</a:t>
            </a:r>
            <a:r>
              <a:rPr lang="en-US" sz="5400" b="1" dirty="0">
                <a:solidFill>
                  <a:srgbClr val="FF0000"/>
                </a:solidFill>
              </a:rPr>
              <a:t> </a:t>
            </a:r>
            <a:endParaRPr lang="sr-Latn-RS" sz="5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1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708920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1700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PROCJENA POZICIJE I PLAN </a:t>
            </a:r>
            <a:r>
              <a:rPr lang="pl-PL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IGRE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18.Ba3 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Ng4 </a:t>
            </a:r>
            <a: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19.Qd3</a:t>
            </a:r>
            <a:r>
              <a:rPr lang="sr-Latn-R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Nde5 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20.Nxe5 Qxe5 21.Ng3</a:t>
            </a:r>
            <a:r>
              <a:rPr 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sr-Latn-RS" sz="3800" b="1" dirty="0" smtClean="0">
                <a:solidFill>
                  <a:srgbClr val="FF0000"/>
                </a:solidFill>
              </a:rPr>
              <a:t/>
            </a:r>
            <a:br>
              <a:rPr lang="sr-Latn-RS" sz="3800" b="1" dirty="0" smtClean="0">
                <a:solidFill>
                  <a:srgbClr val="FF0000"/>
                </a:solidFill>
              </a:rPr>
            </a:br>
            <a:r>
              <a:rPr lang="en-US" sz="3800" b="1" dirty="0" err="1" smtClean="0">
                <a:solidFill>
                  <a:srgbClr val="FF0000"/>
                </a:solidFill>
              </a:rPr>
              <a:t>Konj</a:t>
            </a:r>
            <a:r>
              <a:rPr lang="en-US" sz="3800" b="1" dirty="0" smtClean="0">
                <a:solidFill>
                  <a:srgbClr val="FF0000"/>
                </a:solidFill>
              </a:rPr>
              <a:t> </a:t>
            </a:r>
            <a:r>
              <a:rPr lang="sr-Latn-RS" sz="3800" b="1" dirty="0" smtClean="0">
                <a:solidFill>
                  <a:srgbClr val="FF0000"/>
                </a:solidFill>
              </a:rPr>
              <a:t>š</a:t>
            </a:r>
            <a:r>
              <a:rPr lang="en-US" sz="3800" b="1" dirty="0" err="1" smtClean="0">
                <a:solidFill>
                  <a:srgbClr val="FF0000"/>
                </a:solidFill>
              </a:rPr>
              <a:t>titi</a:t>
            </a:r>
            <a:r>
              <a:rPr lang="en-US" sz="3800" b="1" dirty="0" smtClean="0">
                <a:solidFill>
                  <a:srgbClr val="FF0000"/>
                </a:solidFill>
              </a:rPr>
              <a:t> </a:t>
            </a:r>
            <a:r>
              <a:rPr lang="en-US" sz="3800" b="1" dirty="0" err="1">
                <a:solidFill>
                  <a:srgbClr val="FF0000"/>
                </a:solidFill>
              </a:rPr>
              <a:t>kralja</a:t>
            </a:r>
            <a:r>
              <a:rPr lang="en-US" sz="3800" b="1" dirty="0">
                <a:solidFill>
                  <a:srgbClr val="FF0000"/>
                </a:solidFill>
              </a:rPr>
              <a:t>, </a:t>
            </a:r>
            <a:r>
              <a:rPr lang="en-US" sz="3800" b="1" dirty="0" err="1">
                <a:solidFill>
                  <a:srgbClr val="FF0000"/>
                </a:solidFill>
              </a:rPr>
              <a:t>ali</a:t>
            </a:r>
            <a:r>
              <a:rPr lang="en-US" sz="3800" b="1" dirty="0">
                <a:solidFill>
                  <a:srgbClr val="FF0000"/>
                </a:solidFill>
              </a:rPr>
              <a:t> </a:t>
            </a:r>
            <a:r>
              <a:rPr lang="en-US" sz="3800" b="1" dirty="0" err="1">
                <a:solidFill>
                  <a:srgbClr val="FF0000"/>
                </a:solidFill>
              </a:rPr>
              <a:t>na</a:t>
            </a:r>
            <a:r>
              <a:rPr lang="en-US" sz="3800" b="1" dirty="0">
                <a:solidFill>
                  <a:srgbClr val="FF0000"/>
                </a:solidFill>
              </a:rPr>
              <a:t> tom </a:t>
            </a:r>
            <a:r>
              <a:rPr lang="en-US" sz="3800" b="1" dirty="0" err="1">
                <a:solidFill>
                  <a:srgbClr val="FF0000"/>
                </a:solidFill>
              </a:rPr>
              <a:t>polju</a:t>
            </a:r>
            <a:r>
              <a:rPr lang="en-US" sz="3800" b="1" dirty="0">
                <a:solidFill>
                  <a:srgbClr val="FF0000"/>
                </a:solidFill>
              </a:rPr>
              <a:t> on </a:t>
            </a:r>
            <a:r>
              <a:rPr lang="en-US" sz="3800" b="1" dirty="0" err="1">
                <a:solidFill>
                  <a:srgbClr val="FF0000"/>
                </a:solidFill>
              </a:rPr>
              <a:t>nema</a:t>
            </a:r>
            <a:r>
              <a:rPr lang="en-US" sz="3800" b="1" dirty="0">
                <a:solidFill>
                  <a:srgbClr val="FF0000"/>
                </a:solidFill>
              </a:rPr>
              <a:t> </a:t>
            </a:r>
            <a:r>
              <a:rPr lang="en-US" sz="3800" b="1" dirty="0" err="1">
                <a:solidFill>
                  <a:srgbClr val="FF0000"/>
                </a:solidFill>
              </a:rPr>
              <a:t>perspektivu</a:t>
            </a:r>
            <a:r>
              <a:rPr lang="en-US" sz="3800" b="1" dirty="0" smtClean="0">
                <a:solidFill>
                  <a:srgbClr val="FF0000"/>
                </a:solidFill>
              </a:rPr>
              <a:t>.</a:t>
            </a:r>
            <a:r>
              <a:rPr lang="en-US" sz="3800" b="1" dirty="0">
                <a:solidFill>
                  <a:srgbClr val="FF0000"/>
                </a:solidFill>
              </a:rPr>
              <a:t> </a:t>
            </a:r>
            <a:endParaRPr lang="sr-Latn-RS" sz="3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564904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039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PROCJENA POZICIJE I PLAN </a:t>
            </a:r>
            <a:r>
              <a:rPr lang="pl-PL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IGRE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</a:t>
            </a:r>
            <a:r>
              <a:rPr lang="en-US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...Qf6 </a:t>
            </a:r>
            <a:r>
              <a:rPr lang="en-US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22.Nh1</a:t>
            </a:r>
            <a:r>
              <a:rPr lang="en-US" sz="3400" b="1" dirty="0">
                <a:solidFill>
                  <a:srgbClr val="FF0000"/>
                </a:solidFill>
              </a:rPr>
              <a:t/>
            </a:r>
            <a:br>
              <a:rPr lang="en-US" sz="3400" b="1" dirty="0">
                <a:solidFill>
                  <a:srgbClr val="FF0000"/>
                </a:solidFill>
              </a:rPr>
            </a:br>
            <a:r>
              <a:rPr lang="en-US" sz="3400" b="1" dirty="0" err="1" smtClean="0">
                <a:solidFill>
                  <a:srgbClr val="FF0000"/>
                </a:solidFill>
              </a:rPr>
              <a:t>Ovakvim</a:t>
            </a:r>
            <a:r>
              <a:rPr lang="en-US" sz="3400" b="1" dirty="0" smtClean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potezima</a:t>
            </a:r>
            <a:r>
              <a:rPr lang="en-US" sz="3400" b="1" dirty="0">
                <a:solidFill>
                  <a:srgbClr val="FF0000"/>
                </a:solidFill>
              </a:rPr>
              <a:t> je </a:t>
            </a:r>
            <a:r>
              <a:rPr lang="en-US" sz="3400" b="1" dirty="0" err="1" smtClean="0">
                <a:solidFill>
                  <a:srgbClr val="FF0000"/>
                </a:solidFill>
              </a:rPr>
              <a:t>te</a:t>
            </a:r>
            <a:r>
              <a:rPr lang="sr-Latn-RS" sz="3400" b="1" dirty="0" smtClean="0">
                <a:solidFill>
                  <a:srgbClr val="FF0000"/>
                </a:solidFill>
              </a:rPr>
              <a:t>š</a:t>
            </a:r>
            <a:r>
              <a:rPr lang="en-US" sz="3400" b="1" dirty="0" err="1" smtClean="0">
                <a:solidFill>
                  <a:srgbClr val="FF0000"/>
                </a:solidFill>
              </a:rPr>
              <a:t>ko</a:t>
            </a:r>
            <a:r>
              <a:rPr lang="en-US" sz="3400" b="1" dirty="0" smtClean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dugo</a:t>
            </a:r>
            <a:r>
              <a:rPr lang="en-US" sz="3400" b="1" dirty="0">
                <a:solidFill>
                  <a:srgbClr val="FF0000"/>
                </a:solidFill>
              </a:rPr>
              <a:t> "</a:t>
            </a:r>
            <a:r>
              <a:rPr lang="en-US" sz="3400" b="1" dirty="0" smtClean="0">
                <a:solidFill>
                  <a:srgbClr val="FF0000"/>
                </a:solidFill>
              </a:rPr>
              <a:t>pre</a:t>
            </a:r>
            <a:r>
              <a:rPr lang="sr-Latn-RS" sz="3400" b="1" dirty="0" smtClean="0">
                <a:solidFill>
                  <a:srgbClr val="FF0000"/>
                </a:solidFill>
              </a:rPr>
              <a:t>ž</a:t>
            </a:r>
            <a:r>
              <a:rPr lang="en-US" sz="3400" b="1" dirty="0" err="1" smtClean="0">
                <a:solidFill>
                  <a:srgbClr val="FF0000"/>
                </a:solidFill>
              </a:rPr>
              <a:t>ivjeti</a:t>
            </a:r>
            <a:r>
              <a:rPr lang="en-US" sz="3400" b="1" dirty="0" smtClean="0">
                <a:solidFill>
                  <a:srgbClr val="FF0000"/>
                </a:solidFill>
              </a:rPr>
              <a:t>".</a:t>
            </a:r>
            <a:endParaRPr lang="sr-Latn-RS" sz="3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5400" b="1" dirty="0">
                <a:solidFill>
                  <a:srgbClr val="FF0000"/>
                </a:solidFill>
              </a:rPr>
              <a:t/>
            </a:r>
            <a:br>
              <a:rPr lang="en-US" sz="5400" b="1" dirty="0">
                <a:solidFill>
                  <a:srgbClr val="FF0000"/>
                </a:solidFill>
              </a:rPr>
            </a:b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20888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6300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PROCJENA POZICIJE I PLAN </a:t>
            </a:r>
            <a:r>
              <a:rPr lang="pl-PL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IGRE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</a:t>
            </a:r>
            <a:r>
              <a:rPr lang="en-US" sz="3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...d4!</a:t>
            </a:r>
            <a:r>
              <a:rPr lang="en-US" sz="3400" b="1" dirty="0">
                <a:solidFill>
                  <a:srgbClr val="FF0000"/>
                </a:solidFill>
              </a:rPr>
              <a:t> </a:t>
            </a:r>
            <a:r>
              <a:rPr lang="sr-Latn-RS" sz="3400" b="1" dirty="0" smtClean="0">
                <a:solidFill>
                  <a:srgbClr val="FF0000"/>
                </a:solidFill>
              </a:rPr>
              <a:t/>
            </a:r>
            <a:br>
              <a:rPr lang="sr-Latn-RS" sz="3400" b="1" dirty="0" smtClean="0">
                <a:solidFill>
                  <a:srgbClr val="FF0000"/>
                </a:solidFill>
              </a:rPr>
            </a:br>
            <a:r>
              <a:rPr lang="en-US" sz="3400" b="1" dirty="0" err="1" smtClean="0">
                <a:solidFill>
                  <a:srgbClr val="FF0000"/>
                </a:solidFill>
              </a:rPr>
              <a:t>Cilj</a:t>
            </a:r>
            <a:r>
              <a:rPr lang="en-US" sz="3400" b="1" dirty="0" smtClean="0">
                <a:solidFill>
                  <a:srgbClr val="FF0000"/>
                </a:solidFill>
              </a:rPr>
              <a:t> </a:t>
            </a:r>
            <a:r>
              <a:rPr lang="en-US" sz="3400" b="1" dirty="0">
                <a:solidFill>
                  <a:srgbClr val="FF0000"/>
                </a:solidFill>
              </a:rPr>
              <a:t>je </a:t>
            </a:r>
            <a:r>
              <a:rPr lang="en-US" sz="3400" b="1" dirty="0" err="1">
                <a:solidFill>
                  <a:srgbClr val="FF0000"/>
                </a:solidFill>
              </a:rPr>
              <a:t>postignut</a:t>
            </a:r>
            <a:r>
              <a:rPr lang="en-US" sz="3400" b="1" dirty="0">
                <a:solidFill>
                  <a:srgbClr val="FF0000"/>
                </a:solidFill>
              </a:rPr>
              <a:t>! </a:t>
            </a:r>
            <a:r>
              <a:rPr lang="en-US" sz="3400" b="1" dirty="0" err="1">
                <a:solidFill>
                  <a:srgbClr val="FF0000"/>
                </a:solidFill>
              </a:rPr>
              <a:t>Poslije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serije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izmjena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centralni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crni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smtClean="0">
                <a:solidFill>
                  <a:srgbClr val="FF0000"/>
                </a:solidFill>
              </a:rPr>
              <a:t>p</a:t>
            </a:r>
            <a:r>
              <a:rPr lang="sr-Latn-RS" sz="3400" b="1" dirty="0" smtClean="0">
                <a:solidFill>
                  <a:srgbClr val="FF0000"/>
                </a:solidFill>
              </a:rPr>
              <a:t>ješak </a:t>
            </a:r>
            <a:r>
              <a:rPr lang="en-US" sz="3400" b="1" dirty="0" err="1" smtClean="0">
                <a:solidFill>
                  <a:srgbClr val="FF0000"/>
                </a:solidFill>
              </a:rPr>
              <a:t>postaje</a:t>
            </a:r>
            <a:r>
              <a:rPr lang="en-US" sz="3400" b="1" dirty="0" smtClean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opasna</a:t>
            </a:r>
            <a:r>
              <a:rPr lang="en-US" sz="3400" b="1" dirty="0">
                <a:solidFill>
                  <a:srgbClr val="FF0000"/>
                </a:solidFill>
              </a:rPr>
              <a:t> </a:t>
            </a:r>
            <a:r>
              <a:rPr lang="en-US" sz="3400" b="1" dirty="0" err="1">
                <a:solidFill>
                  <a:srgbClr val="FF0000"/>
                </a:solidFill>
              </a:rPr>
              <a:t>snaga</a:t>
            </a:r>
            <a:r>
              <a:rPr lang="en-US" sz="3400" b="1" dirty="0" smtClean="0">
                <a:solidFill>
                  <a:srgbClr val="FF0000"/>
                </a:solidFill>
              </a:rPr>
              <a:t>.</a:t>
            </a:r>
            <a:endParaRPr lang="sr-Latn-RS" sz="3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RS" sz="5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Latn-RS" sz="5400" b="1" dirty="0" smtClean="0">
                <a:solidFill>
                  <a:srgbClr val="FF0000"/>
                </a:solidFill>
              </a:rPr>
              <a:t/>
            </a:r>
            <a:br>
              <a:rPr lang="sr-Latn-RS" sz="5400" b="1" dirty="0" smtClean="0">
                <a:solidFill>
                  <a:srgbClr val="FF0000"/>
                </a:solidFill>
              </a:rPr>
            </a:br>
            <a:r>
              <a:rPr lang="sr-Latn-RS" sz="5400" b="1" dirty="0" smtClean="0">
                <a:solidFill>
                  <a:srgbClr val="FF0000"/>
                </a:solidFill>
              </a:rPr>
              <a:t/>
            </a:r>
            <a:br>
              <a:rPr lang="sr-Latn-RS" sz="5400" b="1" dirty="0" smtClean="0">
                <a:solidFill>
                  <a:srgbClr val="FF0000"/>
                </a:solidFill>
              </a:rPr>
            </a:br>
            <a:endParaRPr lang="sr-Latn-RS" sz="5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5400" b="1" dirty="0">
                <a:solidFill>
                  <a:srgbClr val="FF0000"/>
                </a:solidFill>
              </a:rPr>
              <a:t> </a:t>
            </a: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198" y="2636912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9128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PROCJENA POZICIJE I PLAN </a:t>
            </a:r>
            <a:r>
              <a:rPr lang="pl-PL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IGRE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23.Qe2 </a:t>
            </a:r>
            <a:r>
              <a:rPr 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Ne5 24.exd4 cxd4 25.Rxc8 Bxc8 26.Re1 d3! </a:t>
            </a:r>
            <a:endParaRPr lang="sr-Latn-RS" sz="2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Da </a:t>
            </a:r>
            <a:r>
              <a:rPr lang="en-US" sz="2600" b="1" dirty="0" err="1">
                <a:solidFill>
                  <a:srgbClr val="FF0000"/>
                </a:solidFill>
              </a:rPr>
              <a:t>sumiramo</a:t>
            </a:r>
            <a:r>
              <a:rPr lang="en-US" sz="2600" b="1" dirty="0">
                <a:solidFill>
                  <a:srgbClr val="FF0000"/>
                </a:solidFill>
              </a:rPr>
              <a:t>. </a:t>
            </a:r>
            <a:r>
              <a:rPr lang="en-US" sz="2600" b="1" dirty="0" err="1">
                <a:solidFill>
                  <a:srgbClr val="FF0000"/>
                </a:solidFill>
              </a:rPr>
              <a:t>Crni</a:t>
            </a:r>
            <a:r>
              <a:rPr lang="en-US" sz="2600" b="1" dirty="0">
                <a:solidFill>
                  <a:srgbClr val="FF0000"/>
                </a:solidFill>
              </a:rPr>
              <a:t> je </a:t>
            </a:r>
            <a:r>
              <a:rPr lang="en-US" sz="2600" b="1" dirty="0" err="1" smtClean="0">
                <a:solidFill>
                  <a:srgbClr val="FF0000"/>
                </a:solidFill>
              </a:rPr>
              <a:t>pove</a:t>
            </a:r>
            <a:r>
              <a:rPr lang="sr-Latn-RS" sz="2600" b="1" dirty="0" smtClean="0">
                <a:solidFill>
                  <a:srgbClr val="FF0000"/>
                </a:solidFill>
              </a:rPr>
              <a:t>ć</a:t>
            </a:r>
            <a:r>
              <a:rPr lang="en-US" sz="2600" b="1" dirty="0" err="1" smtClean="0">
                <a:solidFill>
                  <a:srgbClr val="FF0000"/>
                </a:solidFill>
              </a:rPr>
              <a:t>ao</a:t>
            </a:r>
            <a:r>
              <a:rPr lang="en-US" sz="2600" b="1" dirty="0" smtClean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prednost</a:t>
            </a:r>
            <a:r>
              <a:rPr lang="en-US" sz="2600" b="1" dirty="0">
                <a:solidFill>
                  <a:srgbClr val="FF0000"/>
                </a:solidFill>
              </a:rPr>
              <a:t> u </a:t>
            </a:r>
            <a:r>
              <a:rPr lang="en-US" sz="2600" b="1" dirty="0" err="1">
                <a:solidFill>
                  <a:srgbClr val="FF0000"/>
                </a:solidFill>
              </a:rPr>
              <a:t>centru</a:t>
            </a:r>
            <a:r>
              <a:rPr lang="en-US" sz="2600" b="1" dirty="0">
                <a:solidFill>
                  <a:srgbClr val="FF0000"/>
                </a:solidFill>
              </a:rPr>
              <a:t>, </a:t>
            </a:r>
            <a:r>
              <a:rPr lang="en-US" sz="2600" b="1" dirty="0" err="1">
                <a:solidFill>
                  <a:srgbClr val="FF0000"/>
                </a:solidFill>
              </a:rPr>
              <a:t>i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ima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jakog</a:t>
            </a:r>
            <a:r>
              <a:rPr lang="en-US" sz="2600" b="1" dirty="0">
                <a:solidFill>
                  <a:srgbClr val="FF0000"/>
                </a:solidFill>
              </a:rPr>
              <a:t> </a:t>
            </a:r>
            <a:r>
              <a:rPr lang="en-US" sz="2600" b="1" dirty="0" smtClean="0">
                <a:solidFill>
                  <a:srgbClr val="FF0000"/>
                </a:solidFill>
              </a:rPr>
              <a:t>p</a:t>
            </a:r>
            <a:r>
              <a:rPr lang="sr-Latn-RS" sz="2600" b="1" dirty="0" smtClean="0">
                <a:solidFill>
                  <a:srgbClr val="FF0000"/>
                </a:solidFill>
              </a:rPr>
              <a:t>ješaka</a:t>
            </a:r>
            <a:r>
              <a:rPr lang="en-US" sz="2600" b="1" dirty="0" smtClean="0">
                <a:solidFill>
                  <a:srgbClr val="FF0000"/>
                </a:solidFill>
              </a:rPr>
              <a:t> </a:t>
            </a:r>
            <a:r>
              <a:rPr lang="en-US" sz="2600" b="1" dirty="0" err="1">
                <a:solidFill>
                  <a:srgbClr val="FF0000"/>
                </a:solidFill>
              </a:rPr>
              <a:t>slobodnjaka</a:t>
            </a:r>
            <a:r>
              <a:rPr lang="en-US" sz="2600" b="1" dirty="0" smtClean="0">
                <a:solidFill>
                  <a:srgbClr val="FF0000"/>
                </a:solidFill>
              </a:rPr>
              <a:t>.</a:t>
            </a:r>
            <a:r>
              <a:rPr lang="sr-Latn-RS" sz="2600" b="1" dirty="0" smtClean="0">
                <a:solidFill>
                  <a:srgbClr val="FF0000"/>
                </a:solidFill>
              </a:rPr>
              <a:t/>
            </a:r>
            <a:br>
              <a:rPr lang="sr-Latn-RS" sz="2600" b="1" dirty="0" smtClean="0">
                <a:solidFill>
                  <a:srgbClr val="FF0000"/>
                </a:solidFill>
              </a:rPr>
            </a:br>
            <a:r>
              <a:rPr lang="sr-Latn-RS" sz="2600" b="1" dirty="0" smtClean="0">
                <a:solidFill>
                  <a:srgbClr val="FF0000"/>
                </a:solidFill>
              </a:rPr>
              <a:t/>
            </a:r>
            <a:br>
              <a:rPr lang="sr-Latn-RS" sz="2600" b="1" dirty="0" smtClean="0">
                <a:solidFill>
                  <a:srgbClr val="FF0000"/>
                </a:solidFill>
              </a:rPr>
            </a:br>
            <a:endParaRPr lang="sr-Latn-RS" sz="2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5400" b="1" dirty="0">
                <a:solidFill>
                  <a:srgbClr val="FF0000"/>
                </a:solidFill>
              </a:rPr>
              <a:t/>
            </a:r>
            <a:br>
              <a:rPr lang="en-US" sz="5400" b="1" dirty="0">
                <a:solidFill>
                  <a:srgbClr val="FF0000"/>
                </a:solidFill>
              </a:rPr>
            </a:br>
            <a:endParaRPr lang="sr-Latn-RS" sz="51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046" y="2636912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5731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157</Words>
  <Application>Microsoft Office PowerPoint</Application>
  <PresentationFormat>On-screen Show (4:3)</PresentationFormat>
  <Paragraphs>85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ŠAHOVSKA SEKCIJA 2020/2021  </vt:lpstr>
      <vt:lpstr> PROCJENA POZICIJE I PLAN IGRE </vt:lpstr>
      <vt:lpstr>PROCJENA POZICIJE I PLAN IGRE</vt:lpstr>
      <vt:lpstr>PROCJENA POZICIJE I PLAN IGRE</vt:lpstr>
      <vt:lpstr>PROCJENA POZICIJE I PLAN IGRE</vt:lpstr>
      <vt:lpstr>PROCJENA POZICIJE I PLAN IGRE</vt:lpstr>
      <vt:lpstr>PROCJENA POZICIJE I PLAN IGRE</vt:lpstr>
      <vt:lpstr>PROCJENA POZICIJE I PLAN IGRE</vt:lpstr>
      <vt:lpstr>PROCJENA POZICIJE I PLAN IGRE</vt:lpstr>
      <vt:lpstr>PROCJENA POZICIJE I PLAN IGRE</vt:lpstr>
      <vt:lpstr>PROCJENA POZICIJE I PLAN IGRE</vt:lpstr>
      <vt:lpstr>PROCJENA POZICIJE I PLAN IGRE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ŠAHOVSKA SEKCIJA</dc:title>
  <dc:creator>Windows User</dc:creator>
  <cp:lastModifiedBy>Windows User</cp:lastModifiedBy>
  <cp:revision>94</cp:revision>
  <dcterms:created xsi:type="dcterms:W3CDTF">2020-12-12T14:33:24Z</dcterms:created>
  <dcterms:modified xsi:type="dcterms:W3CDTF">2021-01-02T15:25:05Z</dcterms:modified>
</cp:coreProperties>
</file>