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9" r:id="rId2"/>
    <p:sldId id="282" r:id="rId3"/>
    <p:sldId id="285" r:id="rId4"/>
    <p:sldId id="286" r:id="rId5"/>
    <p:sldId id="287" r:id="rId6"/>
    <p:sldId id="288" r:id="rId7"/>
    <p:sldId id="290" r:id="rId8"/>
    <p:sldId id="291" r:id="rId9"/>
    <p:sldId id="289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CC43CC-DB03-4BD0-9810-EF8BB6BFF017}" type="datetimeFigureOut">
              <a:rPr lang="en-US" smtClean="0"/>
              <a:t>1/2/2021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E32EB6-BB55-4A54-AC1B-ED662B9BC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628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154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759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65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241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812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97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201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423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171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332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311FB-1E2D-43B7-9B62-5D810E376FF5}" type="datetimeFigureOut">
              <a:rPr lang="en-US" smtClean="0"/>
              <a:t>1/2/2021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727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311FB-1E2D-43B7-9B62-5D810E376FF5}" type="datetimeFigureOut">
              <a:rPr lang="en-US" smtClean="0"/>
              <a:t>1/2/2021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4F0A2-0DFA-4CBA-855E-F7D5A861E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431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4745"/>
            <a:ext cx="7772400" cy="2457618"/>
          </a:xfrm>
        </p:spPr>
        <p:txBody>
          <a:bodyPr>
            <a:normAutofit/>
          </a:bodyPr>
          <a:lstStyle/>
          <a:p>
            <a: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ŠAHOVSKA SEKCIJA</a:t>
            </a:r>
            <a:br>
              <a:rPr lang="sr-Latn-R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r-Latn-R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2020/2021</a:t>
            </a:r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r-Latn-RS" b="1" u="sng" dirty="0" smtClean="0">
                <a:solidFill>
                  <a:srgbClr val="FF0000"/>
                </a:solidFill>
              </a:rPr>
              <a:t> </a:t>
            </a:r>
            <a:endParaRPr lang="en-US" b="1" u="sng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sr-Latn-R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13. ŠAHOVSKA STRATEGIJA</a:t>
            </a:r>
          </a:p>
          <a:p>
            <a:r>
              <a:rPr lang="sr-Latn-RS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STRATEGIJA OTVARANJA</a:t>
            </a:r>
          </a:p>
          <a:p>
            <a:r>
              <a:rPr lang="sr-Latn-R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SIGURNOST KRALJA</a:t>
            </a:r>
          </a:p>
        </p:txBody>
      </p:sp>
    </p:spTree>
    <p:extLst>
      <p:ext uri="{BB962C8B-B14F-4D97-AF65-F5344CB8AC3E}">
        <p14:creationId xmlns:p14="http://schemas.microsoft.com/office/powerpoint/2010/main" val="2392827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u="sng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SIGURNOST KRALJA</a:t>
            </a:r>
            <a:endParaRPr lang="sr-Latn-R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r-Latn-RS" sz="51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539552" y="1412776"/>
            <a:ext cx="784887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KRALJ</a:t>
            </a:r>
            <a:r>
              <a:rPr lang="en-US" sz="3200" b="1" dirty="0" smtClean="0">
                <a:solidFill>
                  <a:srgbClr val="FF0000"/>
                </a:solidFill>
              </a:rPr>
              <a:t> JE NAJVAZNIJA FIGURA U SAHU PA TREBA O NJEGOVOJ SIGURNOSTI VODITI RA</a:t>
            </a:r>
            <a:r>
              <a:rPr lang="sr-Latn-RS" sz="3200" b="1" dirty="0">
                <a:solidFill>
                  <a:srgbClr val="FF0000"/>
                </a:solidFill>
              </a:rPr>
              <a:t>Č</a:t>
            </a:r>
            <a:r>
              <a:rPr lang="en-US" sz="3200" b="1" dirty="0" smtClean="0">
                <a:solidFill>
                  <a:srgbClr val="FF0000"/>
                </a:solidFill>
              </a:rPr>
              <a:t>CUNA STO PRIJE. </a:t>
            </a:r>
            <a:endParaRPr lang="sr-Latn-RS" sz="3200" b="1" dirty="0" smtClean="0">
              <a:solidFill>
                <a:srgbClr val="FF0000"/>
              </a:solidFill>
            </a:endParaRPr>
          </a:p>
          <a:p>
            <a:r>
              <a:rPr lang="en-US" sz="3200" b="1" dirty="0" smtClean="0">
                <a:solidFill>
                  <a:srgbClr val="FF0000"/>
                </a:solidFill>
              </a:rPr>
              <a:t>ZATO AKO NE </a:t>
            </a:r>
            <a:r>
              <a:rPr lang="sr-Latn-RS" sz="3200" b="1" dirty="0" smtClean="0">
                <a:solidFill>
                  <a:srgbClr val="FF0000"/>
                </a:solidFill>
              </a:rPr>
              <a:t>Ž</a:t>
            </a:r>
            <a:r>
              <a:rPr lang="en-US" sz="3200" b="1" dirty="0" smtClean="0">
                <a:solidFill>
                  <a:srgbClr val="FF0000"/>
                </a:solidFill>
              </a:rPr>
              <a:t>ELITE DA VAM KRALJ BUDE IZLO</a:t>
            </a:r>
            <a:r>
              <a:rPr lang="sr-Latn-RS" sz="3200" b="1" dirty="0" smtClean="0">
                <a:solidFill>
                  <a:srgbClr val="FF0000"/>
                </a:solidFill>
              </a:rPr>
              <a:t>Ž</a:t>
            </a:r>
            <a:r>
              <a:rPr lang="en-US" sz="3200" b="1" dirty="0" smtClean="0">
                <a:solidFill>
                  <a:srgbClr val="FF0000"/>
                </a:solidFill>
              </a:rPr>
              <a:t>EN NAPADU, VODITE RA</a:t>
            </a:r>
            <a:r>
              <a:rPr lang="sr-Latn-RS" sz="3200" b="1" dirty="0" smtClean="0">
                <a:solidFill>
                  <a:srgbClr val="FF0000"/>
                </a:solidFill>
              </a:rPr>
              <a:t>Č</a:t>
            </a:r>
            <a:r>
              <a:rPr lang="en-US" sz="3200" b="1" dirty="0" smtClean="0">
                <a:solidFill>
                  <a:srgbClr val="FF0000"/>
                </a:solidFill>
              </a:rPr>
              <a:t>UNA O NJEMU I </a:t>
            </a:r>
            <a:r>
              <a:rPr lang="en-US" sz="32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</a:t>
            </a:r>
            <a:r>
              <a:rPr lang="sr-Latn-RS" sz="32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r>
              <a:rPr lang="en-US" sz="32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IRAJTE </a:t>
            </a:r>
            <a:r>
              <a:rPr lang="en-US" sz="3200" b="1" dirty="0" smtClean="0">
                <a:solidFill>
                  <a:srgbClr val="FF0000"/>
                </a:solidFill>
              </a:rPr>
              <a:t>U OTVARANJU. </a:t>
            </a:r>
            <a:endParaRPr lang="sr-Latn-RS" sz="3200" b="1" dirty="0" smtClean="0">
              <a:solidFill>
                <a:srgbClr val="FF0000"/>
              </a:solidFill>
            </a:endParaRPr>
          </a:p>
          <a:p>
            <a:r>
              <a:rPr lang="en-US" sz="3200" b="1" dirty="0" smtClean="0">
                <a:solidFill>
                  <a:srgbClr val="FF0000"/>
                </a:solidFill>
              </a:rPr>
              <a:t>MO</a:t>
            </a:r>
            <a:r>
              <a:rPr lang="sr-Latn-RS" sz="3200" b="1" dirty="0" smtClean="0">
                <a:solidFill>
                  <a:srgbClr val="FF0000"/>
                </a:solidFill>
              </a:rPr>
              <a:t>Ž</a:t>
            </a:r>
            <a:r>
              <a:rPr lang="en-US" sz="3200" b="1" dirty="0" smtClean="0">
                <a:solidFill>
                  <a:srgbClr val="FF0000"/>
                </a:solidFill>
              </a:rPr>
              <a:t>ETE IZABRATI MALU ILI VELIKU RO</a:t>
            </a:r>
            <a:r>
              <a:rPr lang="sr-Latn-RS" sz="3200" b="1" dirty="0" smtClean="0">
                <a:solidFill>
                  <a:srgbClr val="FF0000"/>
                </a:solidFill>
              </a:rPr>
              <a:t>K</a:t>
            </a:r>
            <a:r>
              <a:rPr lang="en-US" sz="3200" b="1" dirty="0" smtClean="0">
                <a:solidFill>
                  <a:srgbClr val="FF0000"/>
                </a:solidFill>
              </a:rPr>
              <a:t>ADU. AKO VOLITE NAPAD I </a:t>
            </a:r>
            <a:r>
              <a:rPr lang="en-US" sz="32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r>
              <a:rPr lang="sr-Latn-RS" sz="32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</a:t>
            </a:r>
            <a:r>
              <a:rPr lang="en-US" sz="32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TRU IGRU</a:t>
            </a:r>
            <a:r>
              <a:rPr lang="en-US" sz="3200" b="1" dirty="0" smtClean="0">
                <a:solidFill>
                  <a:srgbClr val="FF0000"/>
                </a:solidFill>
              </a:rPr>
              <a:t>, RO</a:t>
            </a:r>
            <a:r>
              <a:rPr lang="sr-Latn-RS" sz="3200" b="1" dirty="0" smtClean="0">
                <a:solidFill>
                  <a:srgbClr val="FF0000"/>
                </a:solidFill>
              </a:rPr>
              <a:t>K</a:t>
            </a:r>
            <a:r>
              <a:rPr lang="en-US" sz="3200" b="1" dirty="0" smtClean="0">
                <a:solidFill>
                  <a:srgbClr val="FF0000"/>
                </a:solidFill>
              </a:rPr>
              <a:t>IRAJTE NA SUPROTNU STRANU OD PROTIVNIKA.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428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u="sng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SIGURNOST KRALJA</a:t>
            </a:r>
            <a:endParaRPr lang="sr-Latn-R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r-Latn-RS" sz="51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83568" y="1443841"/>
            <a:ext cx="79928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Ale</a:t>
            </a:r>
            <a: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ks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</a:t>
            </a:r>
            <a: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 Al</a:t>
            </a:r>
            <a: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jehin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US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Vasi</a:t>
            </a:r>
            <a: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ć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Simul</a:t>
            </a:r>
            <a:r>
              <a:rPr lang="sr-Latn-RS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tanka</a:t>
            </a:r>
            <a:r>
              <a:rPr lang="en-US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Banja</a:t>
            </a:r>
            <a:r>
              <a:rPr lang="en-US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Luka, </a:t>
            </a:r>
            <a:r>
              <a:rPr lang="en-US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10.01.1931</a:t>
            </a:r>
          </a:p>
          <a:p>
            <a:endParaRPr lang="sr-Latn-RS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1.e4 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e6 2.d4 d5 3.Nc3 Bb4 </a:t>
            </a:r>
            <a:r>
              <a:rPr lang="en-US" b="1" dirty="0" err="1" smtClean="0">
                <a:solidFill>
                  <a:srgbClr val="FF0000"/>
                </a:solidFill>
              </a:rPr>
              <a:t>Crni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igra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varijantu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Francuske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odbrane</a:t>
            </a:r>
            <a:r>
              <a:rPr lang="en-US" b="1" dirty="0" smtClean="0">
                <a:solidFill>
                  <a:srgbClr val="FF0000"/>
                </a:solidFill>
              </a:rPr>
              <a:t>. </a:t>
            </a:r>
            <a:endParaRPr lang="sr-Latn-RS" b="1" dirty="0" smtClean="0">
              <a:solidFill>
                <a:srgbClr val="FF0000"/>
              </a:solidFill>
            </a:endParaRPr>
          </a:p>
          <a:p>
            <a:endParaRPr lang="sr-Latn-RS" b="1" dirty="0">
              <a:solidFill>
                <a:srgbClr val="FF0000"/>
              </a:solidFill>
            </a:endParaRPr>
          </a:p>
          <a:p>
            <a:endParaRPr lang="sr-Latn-RS" b="1" dirty="0" smtClean="0">
              <a:solidFill>
                <a:srgbClr val="FF0000"/>
              </a:solidFill>
            </a:endParaRPr>
          </a:p>
          <a:p>
            <a:endParaRPr lang="sr-Latn-RS" b="1" dirty="0">
              <a:solidFill>
                <a:srgbClr val="FF0000"/>
              </a:solidFill>
            </a:endParaRPr>
          </a:p>
          <a:p>
            <a:endParaRPr lang="sr-Latn-RS" b="1" dirty="0" smtClean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780928"/>
            <a:ext cx="3619500" cy="361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7700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u="sng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SIGURNOST KRALJA</a:t>
            </a:r>
            <a:endParaRPr lang="sr-Latn-R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r-Latn-RS" sz="51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83568" y="1443841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4.Bd3 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Bxc3+ </a:t>
            </a:r>
            <a: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 smtClean="0">
                <a:solidFill>
                  <a:srgbClr val="FF0000"/>
                </a:solidFill>
              </a:rPr>
              <a:t>Ova </a:t>
            </a:r>
            <a:r>
              <a:rPr lang="en-US" b="1" dirty="0" err="1">
                <a:solidFill>
                  <a:srgbClr val="FF0000"/>
                </a:solidFill>
              </a:rPr>
              <a:t>izmjena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nije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obavezna</a:t>
            </a:r>
            <a:r>
              <a:rPr lang="en-US" b="1" dirty="0">
                <a:solidFill>
                  <a:srgbClr val="FF0000"/>
                </a:solidFill>
              </a:rPr>
              <a:t>. </a:t>
            </a:r>
            <a:r>
              <a:rPr lang="en-US" b="1" dirty="0" err="1">
                <a:solidFill>
                  <a:srgbClr val="FF0000"/>
                </a:solidFill>
              </a:rPr>
              <a:t>Bolje</a:t>
            </a:r>
            <a:r>
              <a:rPr lang="en-US" b="1" dirty="0">
                <a:solidFill>
                  <a:srgbClr val="FF0000"/>
                </a:solidFill>
              </a:rPr>
              <a:t> je </a:t>
            </a:r>
            <a:r>
              <a:rPr lang="en-US" b="1" dirty="0" err="1">
                <a:solidFill>
                  <a:srgbClr val="FF0000"/>
                </a:solidFill>
              </a:rPr>
              <a:t>izmjeniti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na</a:t>
            </a:r>
            <a:r>
              <a:rPr lang="en-US" b="1" dirty="0">
                <a:solidFill>
                  <a:srgbClr val="FF0000"/>
                </a:solidFill>
              </a:rPr>
              <a:t> e4 </a:t>
            </a:r>
            <a:r>
              <a:rPr lang="en-US" b="1" dirty="0" err="1">
                <a:solidFill>
                  <a:srgbClr val="FF0000"/>
                </a:solidFill>
              </a:rPr>
              <a:t>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nastaviti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razvoj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figura</a:t>
            </a:r>
            <a:r>
              <a:rPr lang="en-US" b="1" dirty="0" smtClean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492896"/>
            <a:ext cx="3619500" cy="361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3884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u="sng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SIGURNOST KRALJA</a:t>
            </a:r>
            <a:endParaRPr lang="sr-Latn-R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r-Latn-RS" sz="51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89482" y="1340768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5.bxc3 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h6? </a:t>
            </a:r>
            <a:r>
              <a:rPr lang="sr-Latn-RS" b="1" dirty="0" smtClean="0">
                <a:solidFill>
                  <a:srgbClr val="FF0000"/>
                </a:solidFill>
              </a:rPr>
              <a:t/>
            </a:r>
            <a:br>
              <a:rPr lang="sr-Latn-RS" b="1" dirty="0" smtClean="0">
                <a:solidFill>
                  <a:srgbClr val="FF0000"/>
                </a:solidFill>
              </a:rPr>
            </a:br>
            <a:r>
              <a:rPr lang="en-US" b="1" dirty="0" err="1" smtClean="0">
                <a:solidFill>
                  <a:srgbClr val="FF0000"/>
                </a:solidFill>
              </a:rPr>
              <a:t>Zadnji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potez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crnoga</a:t>
            </a:r>
            <a:r>
              <a:rPr lang="en-US" b="1" dirty="0">
                <a:solidFill>
                  <a:srgbClr val="FF0000"/>
                </a:solidFill>
              </a:rPr>
              <a:t> je </a:t>
            </a:r>
            <a:r>
              <a:rPr lang="en-US" b="1" dirty="0" err="1">
                <a:solidFill>
                  <a:srgbClr val="FF0000"/>
                </a:solidFill>
              </a:rPr>
              <a:t>gubljenje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vremena</a:t>
            </a:r>
            <a:r>
              <a:rPr lang="en-US" b="1" dirty="0" smtClean="0">
                <a:solidFill>
                  <a:srgbClr val="FF0000"/>
                </a:solidFill>
              </a:rPr>
              <a:t>. </a:t>
            </a:r>
            <a:r>
              <a:rPr lang="en-US" b="1" dirty="0" err="1" smtClean="0">
                <a:solidFill>
                  <a:srgbClr val="FF0000"/>
                </a:solidFill>
              </a:rPr>
              <a:t>Bolje</a:t>
            </a:r>
            <a:r>
              <a:rPr lang="en-US" b="1" dirty="0" smtClean="0">
                <a:solidFill>
                  <a:srgbClr val="FF0000"/>
                </a:solidFill>
              </a:rPr>
              <a:t> je</a:t>
            </a:r>
            <a:r>
              <a:rPr lang="en-US" b="1" dirty="0">
                <a:solidFill>
                  <a:srgbClr val="FF0000"/>
                </a:solidFill>
              </a:rPr>
              <a:t> 5...dxe4 6.Bxe4 Nf6 7.Bd3 c5 </a:t>
            </a:r>
            <a:r>
              <a:rPr lang="en-US" b="1" dirty="0" err="1" smtClean="0">
                <a:solidFill>
                  <a:srgbClr val="FF0000"/>
                </a:solidFill>
              </a:rPr>
              <a:t>pripremaju</a:t>
            </a:r>
            <a:r>
              <a:rPr lang="sr-Latn-RS" b="1" dirty="0" smtClean="0">
                <a:solidFill>
                  <a:srgbClr val="FF0000"/>
                </a:solidFill>
              </a:rPr>
              <a:t>ć</a:t>
            </a:r>
            <a:r>
              <a:rPr lang="en-US" b="1" dirty="0" err="1" smtClean="0">
                <a:solidFill>
                  <a:srgbClr val="FF0000"/>
                </a:solidFill>
              </a:rPr>
              <a:t>i</a:t>
            </a:r>
            <a:r>
              <a:rPr lang="sr-Latn-R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malu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rohadu</a:t>
            </a:r>
            <a:r>
              <a:rPr lang="en-US" b="1" dirty="0" smtClean="0">
                <a:solidFill>
                  <a:srgbClr val="FF0000"/>
                </a:solidFill>
              </a:rPr>
              <a:t>.</a:t>
            </a:r>
            <a:r>
              <a:rPr lang="en-US" b="1" dirty="0">
                <a:solidFill>
                  <a:srgbClr val="FF0000"/>
                </a:solidFill>
              </a:rPr>
              <a:t> </a:t>
            </a:r>
            <a:endParaRPr lang="sr-Latn-RS" b="1" dirty="0" smtClean="0">
              <a:solidFill>
                <a:srgbClr val="FF0000"/>
              </a:solidFill>
            </a:endParaRPr>
          </a:p>
          <a:p>
            <a:endParaRPr lang="sr-Latn-RS" b="1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708920"/>
            <a:ext cx="3619500" cy="361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1982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u="sng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SIGURNOST KRALJA</a:t>
            </a:r>
            <a:endParaRPr lang="sr-Latn-R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r-Latn-RS" sz="51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83568" y="1443841"/>
            <a:ext cx="79928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6.Ba3 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Nd7 7.Qe2 dxe4 8.Bxe4 Ngf6?</a:t>
            </a: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Ne </a:t>
            </a:r>
            <a:r>
              <a:rPr lang="en-US" b="1" dirty="0" err="1" smtClean="0">
                <a:solidFill>
                  <a:srgbClr val="FF0000"/>
                </a:solidFill>
              </a:rPr>
              <a:t>osje</a:t>
            </a:r>
            <a:r>
              <a:rPr lang="sr-Latn-RS" b="1" dirty="0" smtClean="0">
                <a:solidFill>
                  <a:srgbClr val="FF0000"/>
                </a:solidFill>
              </a:rPr>
              <a:t>ć</a:t>
            </a:r>
            <a:r>
              <a:rPr lang="en-US" b="1" dirty="0" smtClean="0">
                <a:solidFill>
                  <a:srgbClr val="FF0000"/>
                </a:solidFill>
              </a:rPr>
              <a:t>a </a:t>
            </a:r>
            <a:r>
              <a:rPr lang="en-US" b="1" dirty="0" err="1" smtClean="0">
                <a:solidFill>
                  <a:srgbClr val="FF0000"/>
                </a:solidFill>
              </a:rPr>
              <a:t>opasnost</a:t>
            </a:r>
            <a:r>
              <a:rPr lang="en-US" b="1" dirty="0" smtClean="0">
                <a:solidFill>
                  <a:srgbClr val="FF0000"/>
                </a:solidFill>
              </a:rPr>
              <a:t>.</a:t>
            </a:r>
            <a:r>
              <a:rPr lang="sr-Latn-RS" b="1" dirty="0" smtClean="0">
                <a:solidFill>
                  <a:srgbClr val="FF0000"/>
                </a:solidFill>
              </a:rPr>
              <a:t> B</a:t>
            </a:r>
            <a:r>
              <a:rPr lang="en-US" b="1" dirty="0" err="1" smtClean="0">
                <a:solidFill>
                  <a:srgbClr val="FF0000"/>
                </a:solidFill>
              </a:rPr>
              <a:t>ilo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je </a:t>
            </a:r>
            <a:r>
              <a:rPr lang="en-US" b="1" dirty="0" err="1" smtClean="0">
                <a:solidFill>
                  <a:srgbClr val="FF0000"/>
                </a:solidFill>
              </a:rPr>
              <a:t>neophodno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8...Ne7 </a:t>
            </a:r>
            <a:r>
              <a:rPr lang="en-US" b="1" dirty="0" err="1" smtClean="0">
                <a:solidFill>
                  <a:srgbClr val="FF0000"/>
                </a:solidFill>
              </a:rPr>
              <a:t>blokiraju</a:t>
            </a:r>
            <a:r>
              <a:rPr lang="sr-Latn-RS" b="1" dirty="0" smtClean="0">
                <a:solidFill>
                  <a:srgbClr val="FF0000"/>
                </a:solidFill>
              </a:rPr>
              <a:t>ć</a:t>
            </a:r>
            <a:r>
              <a:rPr lang="en-US" b="1" dirty="0" err="1" smtClean="0">
                <a:solidFill>
                  <a:srgbClr val="FF0000"/>
                </a:solidFill>
              </a:rPr>
              <a:t>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lovca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pripremaju</a:t>
            </a:r>
            <a:r>
              <a:rPr lang="sr-Latn-RS" b="1" dirty="0" smtClean="0">
                <a:solidFill>
                  <a:srgbClr val="FF0000"/>
                </a:solidFill>
              </a:rPr>
              <a:t>ć</a:t>
            </a:r>
            <a:r>
              <a:rPr lang="en-US" b="1" dirty="0" err="1" smtClean="0">
                <a:solidFill>
                  <a:srgbClr val="FF0000"/>
                </a:solidFill>
              </a:rPr>
              <a:t>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rohadu</a:t>
            </a:r>
            <a:r>
              <a:rPr lang="sr-Latn-RS" b="1" dirty="0" smtClean="0">
                <a:solidFill>
                  <a:srgbClr val="FF0000"/>
                </a:solidFill>
              </a:rPr>
              <a:t> ili 8...c5 9.dxc5 Qc7</a:t>
            </a:r>
            <a:r>
              <a:rPr lang="en-US" b="1" dirty="0" smtClean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636912"/>
            <a:ext cx="3619500" cy="361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034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u="sng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SIGURNOST KRALJA</a:t>
            </a:r>
            <a:endParaRPr lang="sr-Latn-R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r-Latn-RS" sz="51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83568" y="1443841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9.Bd3</a:t>
            </a:r>
            <a: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b6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r>
              <a:rPr lang="en-US" b="1" dirty="0">
                <a:solidFill>
                  <a:srgbClr val="FF0000"/>
                </a:solidFill>
              </a:rPr>
              <a:t> </a:t>
            </a:r>
            <a:r>
              <a:rPr lang="sr-Latn-RS" b="1" dirty="0" smtClean="0">
                <a:solidFill>
                  <a:srgbClr val="FF0000"/>
                </a:solidFill>
              </a:rPr>
              <a:t/>
            </a:r>
            <a:br>
              <a:rPr lang="sr-Latn-RS" b="1" dirty="0" smtClean="0">
                <a:solidFill>
                  <a:srgbClr val="FF0000"/>
                </a:solidFill>
              </a:rPr>
            </a:br>
            <a:r>
              <a:rPr lang="en-US" b="1" dirty="0" err="1" smtClean="0">
                <a:solidFill>
                  <a:srgbClr val="FF0000"/>
                </a:solidFill>
              </a:rPr>
              <a:t>Samo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potezom</a:t>
            </a:r>
            <a:r>
              <a:rPr lang="en-US" b="1" dirty="0">
                <a:solidFill>
                  <a:srgbClr val="FF0000"/>
                </a:solidFill>
              </a:rPr>
              <a:t> 9...Nb6 </a:t>
            </a:r>
            <a:r>
              <a:rPr lang="en-US" b="1" dirty="0" err="1">
                <a:solidFill>
                  <a:srgbClr val="FF0000"/>
                </a:solidFill>
              </a:rPr>
              <a:t>ili</a:t>
            </a:r>
            <a:r>
              <a:rPr lang="en-US" b="1" dirty="0">
                <a:solidFill>
                  <a:srgbClr val="FF0000"/>
                </a:solidFill>
              </a:rPr>
              <a:t> 9...c5 </a:t>
            </a:r>
            <a:r>
              <a:rPr lang="en-US" b="1" dirty="0" err="1">
                <a:solidFill>
                  <a:srgbClr val="FF0000"/>
                </a:solidFill>
              </a:rPr>
              <a:t>izbjegla</a:t>
            </a:r>
            <a:r>
              <a:rPr lang="en-US" b="1" dirty="0">
                <a:solidFill>
                  <a:srgbClr val="FF0000"/>
                </a:solidFill>
              </a:rPr>
              <a:t> bi se </a:t>
            </a:r>
            <a:r>
              <a:rPr lang="en-US" b="1" dirty="0" err="1">
                <a:solidFill>
                  <a:srgbClr val="FF0000"/>
                </a:solidFill>
              </a:rPr>
              <a:t>momentalna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katasrofa</a:t>
            </a:r>
            <a:r>
              <a:rPr lang="en-US" b="1" dirty="0" smtClean="0">
                <a:solidFill>
                  <a:srgbClr val="FF0000"/>
                </a:solidFill>
              </a:rPr>
              <a:t>.</a:t>
            </a:r>
            <a:r>
              <a:rPr lang="en-US" b="1" dirty="0">
                <a:solidFill>
                  <a:srgbClr val="FF0000"/>
                </a:solidFill>
              </a:rPr>
              <a:t> 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0" y="2492896"/>
            <a:ext cx="3619500" cy="361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83298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u="sng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SIGURNOST KRALJA</a:t>
            </a:r>
            <a:endParaRPr lang="sr-Latn-R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r-Latn-RS" sz="51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83568" y="1443841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 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10.Qxe6+!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060848"/>
            <a:ext cx="3619500" cy="361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19703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u="sng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SIGURNOST KRALJA</a:t>
            </a:r>
            <a:endParaRPr lang="sr-Latn-RS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r-Latn-RS" sz="51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83568" y="1443841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 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sr-Latn-R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fxe6 11.Bg6# </a:t>
            </a:r>
            <a:r>
              <a:rPr lang="en-US" b="1" dirty="0">
                <a:solidFill>
                  <a:srgbClr val="FF0000"/>
                </a:solidFill>
              </a:rPr>
              <a:t> 1-0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615" y="2060848"/>
            <a:ext cx="3619500" cy="361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562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126</Words>
  <Application>Microsoft Office PowerPoint</Application>
  <PresentationFormat>On-screen Show (4:3)</PresentationFormat>
  <Paragraphs>42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ŠAHOVSKA SEKCIJA 2020/2021  </vt:lpstr>
      <vt:lpstr>SIGURNOST KRALJA</vt:lpstr>
      <vt:lpstr>SIGURNOST KRALJA</vt:lpstr>
      <vt:lpstr>SIGURNOST KRALJA</vt:lpstr>
      <vt:lpstr>SIGURNOST KRALJA</vt:lpstr>
      <vt:lpstr>SIGURNOST KRALJA</vt:lpstr>
      <vt:lpstr>SIGURNOST KRALJA</vt:lpstr>
      <vt:lpstr>SIGURNOST KRALJA</vt:lpstr>
      <vt:lpstr>SIGURNOST KRALJA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ŠAHOVSKA SEKCIJA</dc:title>
  <dc:creator>Windows User</dc:creator>
  <cp:lastModifiedBy>Windows User</cp:lastModifiedBy>
  <cp:revision>81</cp:revision>
  <dcterms:created xsi:type="dcterms:W3CDTF">2020-12-12T14:33:24Z</dcterms:created>
  <dcterms:modified xsi:type="dcterms:W3CDTF">2021-01-02T14:55:00Z</dcterms:modified>
</cp:coreProperties>
</file>