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82" r:id="rId3"/>
    <p:sldId id="283" r:id="rId4"/>
    <p:sldId id="285" r:id="rId5"/>
    <p:sldId id="284" r:id="rId6"/>
    <p:sldId id="286" r:id="rId7"/>
    <p:sldId id="287" r:id="rId8"/>
    <p:sldId id="293" r:id="rId9"/>
    <p:sldId id="294" r:id="rId10"/>
    <p:sldId id="29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520279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OTVARANJA</a:t>
            </a:r>
          </a:p>
          <a:p>
            <a:r>
              <a:rPr lang="sr-Latn-R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19.Qb3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Kf7 20.O-O c5 21.Rfe1 c4 22.Qb5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Zbog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prijetnje</a:t>
            </a:r>
            <a:r>
              <a:rPr lang="en-US" sz="2000" b="1" dirty="0">
                <a:solidFill>
                  <a:srgbClr val="FF0000"/>
                </a:solidFill>
              </a:rPr>
              <a:t> 23.Rd7+ </a:t>
            </a:r>
            <a:r>
              <a:rPr lang="en-US" sz="2000" b="1" dirty="0" err="1">
                <a:solidFill>
                  <a:srgbClr val="FF0000"/>
                </a:solidFill>
              </a:rPr>
              <a:t>crni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predaje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r>
              <a:rPr lang="en-US" sz="2000" b="1" dirty="0">
                <a:solidFill>
                  <a:srgbClr val="FF0000"/>
                </a:solidFill>
              </a:rPr>
              <a:t>  1-0</a:t>
            </a:r>
            <a:br>
              <a:rPr lang="en-US" sz="2000" b="1" dirty="0">
                <a:solidFill>
                  <a:srgbClr val="FF0000"/>
                </a:solidFill>
              </a:rPr>
            </a:br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48880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76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</a:t>
            </a:r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FRANCUSKI </a:t>
            </a:r>
            <a:r>
              <a:rPr lang="sr-Latn-RS" sz="3200" b="1" dirty="0" smtClean="0">
                <a:solidFill>
                  <a:srgbClr val="FF0000"/>
                </a:solidFill>
              </a:rPr>
              <a:t>Š</a:t>
            </a:r>
            <a:r>
              <a:rPr lang="en-US" sz="3200" b="1" dirty="0" smtClean="0">
                <a:solidFill>
                  <a:srgbClr val="FF0000"/>
                </a:solidFill>
              </a:rPr>
              <a:t>AHISTA I MUZI</a:t>
            </a:r>
            <a:r>
              <a:rPr lang="sr-Latn-RS" sz="3200" b="1" dirty="0" smtClean="0">
                <a:solidFill>
                  <a:srgbClr val="FF0000"/>
                </a:solidFill>
              </a:rPr>
              <a:t>Č</a:t>
            </a:r>
            <a:r>
              <a:rPr lang="en-US" sz="3200" b="1" dirty="0" smtClean="0">
                <a:solidFill>
                  <a:srgbClr val="FF0000"/>
                </a:solidFill>
              </a:rPr>
              <a:t>AR 17. VIJEKA, 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FRANCOIS PHILIDOR</a:t>
            </a:r>
            <a:r>
              <a:rPr lang="en-US" sz="3200" b="1" dirty="0" smtClean="0">
                <a:solidFill>
                  <a:srgbClr val="FF0000"/>
                </a:solidFill>
              </a:rPr>
              <a:t>, NAZVAO JE P</a:t>
            </a:r>
            <a:r>
              <a:rPr lang="sr-Latn-RS" sz="3200" b="1" dirty="0" smtClean="0">
                <a:solidFill>
                  <a:srgbClr val="FF0000"/>
                </a:solidFill>
              </a:rPr>
              <a:t>JEŠAKE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</a:t>
            </a:r>
            <a:r>
              <a:rPr lang="sr-Latn-R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 </a:t>
            </a:r>
            <a:r>
              <a:rPr lang="sr-Latn-R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AHA</a:t>
            </a:r>
            <a:r>
              <a:rPr lang="en-US" sz="3200" b="1" dirty="0" smtClean="0">
                <a:solidFill>
                  <a:srgbClr val="FF0000"/>
                </a:solidFill>
              </a:rPr>
              <a:t>. TO NIJE SLU</a:t>
            </a:r>
            <a:r>
              <a:rPr lang="sr-Latn-RS" sz="3200" b="1" dirty="0" smtClean="0">
                <a:solidFill>
                  <a:srgbClr val="FF0000"/>
                </a:solidFill>
              </a:rPr>
              <a:t>Č</a:t>
            </a:r>
            <a:r>
              <a:rPr lang="en-US" sz="3200" b="1" dirty="0" smtClean="0">
                <a:solidFill>
                  <a:srgbClr val="FF0000"/>
                </a:solidFill>
              </a:rPr>
              <a:t>AJNO. NJIHOV POLO</a:t>
            </a:r>
            <a:r>
              <a:rPr lang="sr-Latn-RS" sz="3200" b="1" dirty="0" smtClean="0">
                <a:solidFill>
                  <a:srgbClr val="FF0000"/>
                </a:solidFill>
              </a:rPr>
              <a:t>Ž</a:t>
            </a:r>
            <a:r>
              <a:rPr lang="en-US" sz="3200" b="1" dirty="0" smtClean="0">
                <a:solidFill>
                  <a:srgbClr val="FF0000"/>
                </a:solidFill>
              </a:rPr>
              <a:t>AJ JE VA</a:t>
            </a:r>
            <a:r>
              <a:rPr lang="sr-Latn-RS" sz="3200" b="1" dirty="0" smtClean="0">
                <a:solidFill>
                  <a:srgbClr val="FF0000"/>
                </a:solidFill>
              </a:rPr>
              <a:t>Ž</a:t>
            </a:r>
            <a:r>
              <a:rPr lang="en-US" sz="3200" b="1" dirty="0" smtClean="0">
                <a:solidFill>
                  <a:srgbClr val="FF0000"/>
                </a:solidFill>
              </a:rPr>
              <a:t>AN POZICIONI FAKTOR. ONI IMAJU VA</a:t>
            </a:r>
            <a:r>
              <a:rPr lang="sr-Latn-RS" sz="3200" b="1" dirty="0" smtClean="0">
                <a:solidFill>
                  <a:srgbClr val="FF0000"/>
                </a:solidFill>
              </a:rPr>
              <a:t>Ž</a:t>
            </a:r>
            <a:r>
              <a:rPr lang="en-US" sz="3200" b="1" dirty="0" smtClean="0">
                <a:solidFill>
                  <a:srgbClr val="FF0000"/>
                </a:solidFill>
              </a:rPr>
              <a:t>NU ULOGU U BORBI ZA CENTAR. PORED TOGA MORAJU DA ISPUNE SLEDE</a:t>
            </a:r>
            <a:r>
              <a:rPr lang="sr-Latn-RS" sz="3200" b="1" dirty="0" smtClean="0">
                <a:solidFill>
                  <a:srgbClr val="FF0000"/>
                </a:solidFill>
              </a:rPr>
              <a:t>Ć</a:t>
            </a:r>
            <a:r>
              <a:rPr lang="en-US" sz="3200" b="1" dirty="0" smtClean="0">
                <a:solidFill>
                  <a:srgbClr val="FF0000"/>
                </a:solidFill>
              </a:rPr>
              <a:t>E ULOGE: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ZA</a:t>
            </a:r>
            <a:r>
              <a:rPr lang="sr-Latn-R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TITA KRALJA</a:t>
            </a:r>
            <a:b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ZAUZIMANJE PROSTORA</a:t>
            </a:r>
            <a:endParaRPr 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/>
              <a:t>  </a:t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042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36302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6373" y="1196752"/>
            <a:ext cx="9036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Keres,P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Terpugov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[D07]</a:t>
            </a:r>
            <a:r>
              <a:rPr lang="en-US" sz="2000" b="1" dirty="0">
                <a:solidFill>
                  <a:srgbClr val="FF0000"/>
                </a:solidFill>
              </a:rPr>
              <a:t/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i="1" dirty="0" err="1">
                <a:solidFill>
                  <a:srgbClr val="FF0000"/>
                </a:solidFill>
              </a:rPr>
              <a:t>Moskva</a:t>
            </a:r>
            <a:r>
              <a:rPr lang="en-US" sz="2000" b="1" i="1" dirty="0">
                <a:solidFill>
                  <a:srgbClr val="FF0000"/>
                </a:solidFill>
              </a:rPr>
              <a:t>, 1951</a:t>
            </a:r>
            <a:r>
              <a:rPr lang="en-US" sz="2000" b="1" dirty="0">
                <a:solidFill>
                  <a:srgbClr val="FF0000"/>
                </a:solidFill>
              </a:rPr>
              <a:t/>
            </a:r>
            <a:br>
              <a:rPr lang="en-US" sz="2000" b="1" dirty="0">
                <a:solidFill>
                  <a:srgbClr val="FF0000"/>
                </a:solidFill>
              </a:rPr>
            </a:b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1.d4 d5 2.c4 Nc6 </a:t>
            </a:r>
            <a:r>
              <a:rPr lang="en-US" sz="2000" b="1" dirty="0" err="1" smtClean="0">
                <a:solidFill>
                  <a:srgbClr val="FF0000"/>
                </a:solidFill>
              </a:rPr>
              <a:t>Chigorinova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odbrana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endParaRPr lang="sr-Latn-RS" sz="2000" b="1" dirty="0">
              <a:solidFill>
                <a:srgbClr val="FF0000"/>
              </a:solidFill>
            </a:endParaRPr>
          </a:p>
          <a:p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133" y="2996952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513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568952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3.Nc3 Nf6 4.Nf3 Bg4 5.cxd5 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sz="2000" b="1" dirty="0" smtClean="0">
                <a:solidFill>
                  <a:srgbClr val="FF0000"/>
                </a:solidFill>
              </a:rPr>
              <a:t/>
            </a:r>
            <a:br>
              <a:rPr lang="sr-Latn-RS" sz="20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Po</a:t>
            </a:r>
            <a:r>
              <a:rPr lang="sr-Latn-RS" sz="2000" b="1" dirty="0" smtClean="0">
                <a:solidFill>
                  <a:srgbClr val="FF0000"/>
                </a:solidFill>
              </a:rPr>
              <a:t>č</a:t>
            </a:r>
            <a:r>
              <a:rPr lang="en-US" sz="2000" b="1" dirty="0" err="1" smtClean="0">
                <a:solidFill>
                  <a:srgbClr val="FF0000"/>
                </a:solidFill>
              </a:rPr>
              <a:t>etak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plana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stvaranja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jakog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pje</a:t>
            </a:r>
            <a:r>
              <a:rPr lang="sr-Latn-RS" sz="2000" b="1" dirty="0" smtClean="0">
                <a:solidFill>
                  <a:srgbClr val="FF0000"/>
                </a:solidFill>
              </a:rPr>
              <a:t>š</a:t>
            </a:r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r>
              <a:rPr lang="sr-Latn-RS" sz="2000" b="1" dirty="0" smtClean="0">
                <a:solidFill>
                  <a:srgbClr val="FF0000"/>
                </a:solidFill>
              </a:rPr>
              <a:t>č</a:t>
            </a:r>
            <a:r>
              <a:rPr lang="en-US" sz="2000" b="1" dirty="0" err="1" smtClean="0">
                <a:solidFill>
                  <a:srgbClr val="FF0000"/>
                </a:solidFill>
              </a:rPr>
              <a:t>kog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centra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r>
              <a:rPr lang="en-US" sz="2000" b="1" dirty="0"/>
              <a:t> </a:t>
            </a:r>
            <a:endParaRPr lang="sr-Latn-RS" sz="2000" b="1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380" y="2708920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6643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Nxd5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6.e4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Bxf3 </a:t>
            </a:r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Na </a:t>
            </a:r>
            <a:r>
              <a:rPr lang="en-US" sz="2000" b="1" dirty="0" err="1">
                <a:solidFill>
                  <a:srgbClr val="FF0000"/>
                </a:solidFill>
              </a:rPr>
              <a:t>prvi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pogled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crni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naru</a:t>
            </a:r>
            <a:r>
              <a:rPr lang="sr-Latn-RS" sz="2000" b="1" dirty="0" smtClean="0">
                <a:solidFill>
                  <a:srgbClr val="FF0000"/>
                </a:solidFill>
              </a:rPr>
              <a:t>š</a:t>
            </a:r>
            <a:r>
              <a:rPr lang="en-US" sz="2000" b="1" dirty="0" err="1" smtClean="0">
                <a:solidFill>
                  <a:srgbClr val="FF0000"/>
                </a:solidFill>
              </a:rPr>
              <a:t>ava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sr-Latn-RS" sz="2000" b="1" dirty="0" smtClean="0">
                <a:solidFill>
                  <a:srgbClr val="FF0000"/>
                </a:solidFill>
              </a:rPr>
              <a:t>strukturu</a:t>
            </a:r>
            <a:r>
              <a:rPr lang="en-US" sz="2000" b="1" dirty="0" smtClean="0">
                <a:solidFill>
                  <a:srgbClr val="FF0000"/>
                </a:solidFill>
              </a:rPr>
              <a:t> p</a:t>
            </a:r>
            <a:r>
              <a:rPr lang="sr-Latn-RS" sz="2000" b="1" dirty="0" smtClean="0">
                <a:solidFill>
                  <a:srgbClr val="FF0000"/>
                </a:solidFill>
              </a:rPr>
              <a:t>ješak</a:t>
            </a:r>
            <a:r>
              <a:rPr lang="en-US" sz="2000" b="1" dirty="0" err="1" smtClean="0">
                <a:solidFill>
                  <a:srgbClr val="FF0000"/>
                </a:solidFill>
              </a:rPr>
              <a:t>ona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bijelog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stvaranjem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sr-Latn-RS" sz="2000" b="1" dirty="0" smtClean="0">
                <a:solidFill>
                  <a:srgbClr val="FF0000"/>
                </a:solidFill>
              </a:rPr>
              <a:t>udvojenih</a:t>
            </a:r>
            <a:r>
              <a:rPr lang="en-US" sz="2000" b="1" dirty="0" smtClean="0">
                <a:solidFill>
                  <a:srgbClr val="FF0000"/>
                </a:solidFill>
              </a:rPr>
              <a:t> p</a:t>
            </a:r>
            <a:r>
              <a:rPr lang="sr-Latn-RS" sz="2000" b="1" dirty="0" smtClean="0">
                <a:solidFill>
                  <a:srgbClr val="FF0000"/>
                </a:solidFill>
              </a:rPr>
              <a:t>ješaka</a:t>
            </a:r>
            <a:r>
              <a:rPr lang="en-US" sz="2000" b="1" dirty="0" smtClean="0">
                <a:solidFill>
                  <a:srgbClr val="FF0000"/>
                </a:solidFill>
              </a:rPr>
              <a:t>. </a:t>
            </a:r>
            <a:r>
              <a:rPr lang="en-US" sz="2000" b="1" dirty="0" err="1">
                <a:solidFill>
                  <a:srgbClr val="FF0000"/>
                </a:solidFill>
              </a:rPr>
              <a:t>Ipak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p</a:t>
            </a:r>
            <a:r>
              <a:rPr lang="sr-Latn-RS" sz="2000" b="1" dirty="0" smtClean="0">
                <a:solidFill>
                  <a:srgbClr val="FF0000"/>
                </a:solidFill>
              </a:rPr>
              <a:t>ješak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f3 </a:t>
            </a:r>
            <a:r>
              <a:rPr lang="sr-Latn-RS" sz="2000" b="1" dirty="0" smtClean="0">
                <a:solidFill>
                  <a:srgbClr val="FF0000"/>
                </a:solidFill>
              </a:rPr>
              <a:t>ć</a:t>
            </a:r>
            <a:r>
              <a:rPr lang="en-US" sz="2000" b="1" dirty="0" smtClean="0">
                <a:solidFill>
                  <a:srgbClr val="FF0000"/>
                </a:solidFill>
              </a:rPr>
              <a:t>e </a:t>
            </a:r>
            <a:r>
              <a:rPr lang="en-US" sz="2000" b="1" dirty="0" err="1">
                <a:solidFill>
                  <a:srgbClr val="FF0000"/>
                </a:solidFill>
              </a:rPr>
              <a:t>igrati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va</a:t>
            </a:r>
            <a:r>
              <a:rPr lang="sr-Latn-RS" sz="2000" b="1" dirty="0" smtClean="0">
                <a:solidFill>
                  <a:srgbClr val="FF0000"/>
                </a:solidFill>
              </a:rPr>
              <a:t>ž</a:t>
            </a:r>
            <a:r>
              <a:rPr lang="en-US" sz="2000" b="1" dirty="0" smtClean="0">
                <a:solidFill>
                  <a:srgbClr val="FF0000"/>
                </a:solidFill>
              </a:rPr>
              <a:t>nu </a:t>
            </a:r>
            <a:r>
              <a:rPr lang="en-US" sz="2000" b="1" dirty="0" err="1">
                <a:solidFill>
                  <a:srgbClr val="FF0000"/>
                </a:solidFill>
              </a:rPr>
              <a:t>ulogu</a:t>
            </a:r>
            <a:r>
              <a:rPr lang="en-US" sz="2000" b="1" dirty="0">
                <a:solidFill>
                  <a:srgbClr val="FF0000"/>
                </a:solidFill>
              </a:rPr>
              <a:t> u </a:t>
            </a:r>
            <a:r>
              <a:rPr lang="en-US" sz="2000" b="1" dirty="0" err="1" smtClean="0">
                <a:solidFill>
                  <a:srgbClr val="FF0000"/>
                </a:solidFill>
              </a:rPr>
              <a:t>podr</a:t>
            </a:r>
            <a:r>
              <a:rPr lang="sr-Latn-RS" sz="2000" b="1" dirty="0" smtClean="0">
                <a:solidFill>
                  <a:srgbClr val="FF0000"/>
                </a:solidFill>
              </a:rPr>
              <a:t>ž</a:t>
            </a:r>
            <a:r>
              <a:rPr lang="en-US" sz="2000" b="1" dirty="0" err="1" smtClean="0">
                <a:solidFill>
                  <a:srgbClr val="FF0000"/>
                </a:solidFill>
              </a:rPr>
              <a:t>avanju</a:t>
            </a:r>
            <a:r>
              <a:rPr lang="en-US" sz="2000" b="1" dirty="0" smtClean="0">
                <a:solidFill>
                  <a:srgbClr val="FF0000"/>
                </a:solidFill>
              </a:rPr>
              <a:t> p</a:t>
            </a:r>
            <a:r>
              <a:rPr lang="sr-Latn-RS" sz="2000" b="1" dirty="0" smtClean="0">
                <a:solidFill>
                  <a:srgbClr val="FF0000"/>
                </a:solidFill>
              </a:rPr>
              <a:t>ješaka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e4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endParaRPr lang="sr-Latn-RS" sz="2000" b="1" dirty="0"/>
          </a:p>
          <a:p>
            <a:endParaRPr lang="sr-Latn-RS" sz="2000" b="1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178" y="2780928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75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7.gxf3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Nb6 8.d5! Nb8 </a:t>
            </a:r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/>
          </a:p>
          <a:p>
            <a:endParaRPr lang="sr-Latn-RS" sz="2000" b="1" dirty="0" smtClean="0"/>
          </a:p>
          <a:p>
            <a:endParaRPr lang="sr-Latn-RS" sz="2000" b="1" dirty="0"/>
          </a:p>
          <a:p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50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9.Bf4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c6 10.Qb3!  N8d7 11.Rd1 Qc8 12.Bh3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g6</a:t>
            </a:r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2856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947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13.Na4 f5 14.Nxb6 axb6 15.exf5 Nc5 16.Qxb6 e5 17.dxe6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Ra6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b="0" i="0" dirty="0">
              <a:solidFill>
                <a:srgbClr val="FF0000"/>
              </a:solidFill>
              <a:effectLst/>
              <a:latin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88840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25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RAZVOJ PJEŠAKA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340768"/>
            <a:ext cx="90364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18.f6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Nxe6 </a:t>
            </a:r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r-Latn-R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i="1" dirty="0" err="1" smtClean="0">
                <a:solidFill>
                  <a:srgbClr val="FF0000"/>
                </a:solidFill>
              </a:rPr>
              <a:t>Zbog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prijetnje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matom</a:t>
            </a:r>
            <a:r>
              <a:rPr lang="en-US" sz="2000" b="1" i="1" dirty="0">
                <a:solidFill>
                  <a:srgbClr val="FF0000"/>
                </a:solidFill>
              </a:rPr>
              <a:t> u </a:t>
            </a:r>
            <a:r>
              <a:rPr lang="en-US" sz="2000" b="1" i="1" dirty="0" err="1">
                <a:solidFill>
                  <a:srgbClr val="FF0000"/>
                </a:solidFill>
              </a:rPr>
              <a:t>dva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poteza</a:t>
            </a:r>
            <a:r>
              <a:rPr lang="en-US" sz="2000" b="1" i="1" dirty="0">
                <a:solidFill>
                  <a:srgbClr val="FF0000"/>
                </a:solidFill>
              </a:rPr>
              <a:t>, ne </a:t>
            </a:r>
            <a:r>
              <a:rPr lang="en-US" sz="2000" b="1" i="1" dirty="0" err="1">
                <a:solidFill>
                  <a:srgbClr val="FF0000"/>
                </a:solidFill>
              </a:rPr>
              <a:t>moze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crni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uzeti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kraljicu</a:t>
            </a:r>
            <a:r>
              <a:rPr lang="en-US" sz="2000" b="1" i="1" dirty="0" smtClean="0">
                <a:solidFill>
                  <a:srgbClr val="FF0000"/>
                </a:solidFill>
              </a:rPr>
              <a:t>:</a:t>
            </a:r>
            <a:r>
              <a:rPr lang="en-US" sz="2000" b="1" i="1" dirty="0">
                <a:solidFill>
                  <a:srgbClr val="FF0000"/>
                </a:solidFill>
              </a:rPr>
              <a:t> 18...Rxb6 19.f7+ Ke7</a:t>
            </a:r>
            <a:br>
              <a:rPr lang="en-US" sz="2000" b="1" i="1" dirty="0">
                <a:solidFill>
                  <a:srgbClr val="FF0000"/>
                </a:solidFill>
              </a:rPr>
            </a:br>
            <a:r>
              <a:rPr lang="en-US" sz="2000" b="1" i="1" dirty="0">
                <a:solidFill>
                  <a:srgbClr val="FF0000"/>
                </a:solidFill>
              </a:rPr>
              <a:t>20.Bg5</a:t>
            </a:r>
            <a:r>
              <a:rPr lang="en-US" sz="2000" b="1" i="1" dirty="0" smtClean="0">
                <a:solidFill>
                  <a:srgbClr val="FF0000"/>
                </a:solidFill>
              </a:rPr>
              <a:t>#</a:t>
            </a:r>
            <a:r>
              <a:rPr lang="en-US" sz="2000" b="1" i="1" dirty="0">
                <a:solidFill>
                  <a:srgbClr val="FF0000"/>
                </a:solidFill>
              </a:rPr>
              <a:t> </a:t>
            </a:r>
            <a:endParaRPr lang="sr-Latn-RS" sz="2000" b="1" i="1" dirty="0" smtClean="0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45" y="1844824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229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129</Words>
  <Application>Microsoft Office PowerPoint</Application>
  <PresentationFormat>On-screen Show (4:3)</PresentationFormat>
  <Paragraphs>73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ŠAHOVSKA SEKCIJA 2020/2021  </vt:lpstr>
      <vt:lpstr>RAZVOJ PJEŠAKA</vt:lpstr>
      <vt:lpstr>RAZVOJ PJEŠAKA</vt:lpstr>
      <vt:lpstr>RAZVOJ PJEŠAKA</vt:lpstr>
      <vt:lpstr>RAZVOJ PJEŠAKA</vt:lpstr>
      <vt:lpstr>RAZVOJ PJEŠAKA</vt:lpstr>
      <vt:lpstr>RAZVOJ PJEŠAKA</vt:lpstr>
      <vt:lpstr>RAZVOJ PJEŠAKA</vt:lpstr>
      <vt:lpstr>RAZVOJ PJEŠAKA</vt:lpstr>
      <vt:lpstr>RAZVOJ PJEŠAKA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77</cp:revision>
  <dcterms:created xsi:type="dcterms:W3CDTF">2020-12-12T14:33:24Z</dcterms:created>
  <dcterms:modified xsi:type="dcterms:W3CDTF">2020-12-27T16:53:00Z</dcterms:modified>
</cp:coreProperties>
</file>