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7"/>
  </p:notesMasterIdLst>
  <p:handoutMasterIdLst>
    <p:handoutMasterId r:id="rId68"/>
  </p:handoutMasterIdLst>
  <p:sldIdLst>
    <p:sldId id="311" r:id="rId2"/>
    <p:sldId id="256" r:id="rId3"/>
    <p:sldId id="257" r:id="rId4"/>
    <p:sldId id="292" r:id="rId5"/>
    <p:sldId id="258" r:id="rId6"/>
    <p:sldId id="328" r:id="rId7"/>
    <p:sldId id="329" r:id="rId8"/>
    <p:sldId id="335" r:id="rId9"/>
    <p:sldId id="297" r:id="rId10"/>
    <p:sldId id="327" r:id="rId11"/>
    <p:sldId id="260" r:id="rId12"/>
    <p:sldId id="273" r:id="rId13"/>
    <p:sldId id="334" r:id="rId14"/>
    <p:sldId id="313" r:id="rId15"/>
    <p:sldId id="341" r:id="rId16"/>
    <p:sldId id="312" r:id="rId17"/>
    <p:sldId id="314" r:id="rId18"/>
    <p:sldId id="276" r:id="rId19"/>
    <p:sldId id="294" r:id="rId20"/>
    <p:sldId id="261" r:id="rId21"/>
    <p:sldId id="274" r:id="rId22"/>
    <p:sldId id="330" r:id="rId23"/>
    <p:sldId id="315" r:id="rId24"/>
    <p:sldId id="316" r:id="rId25"/>
    <p:sldId id="336" r:id="rId26"/>
    <p:sldId id="282" r:id="rId27"/>
    <p:sldId id="264" r:id="rId28"/>
    <p:sldId id="263" r:id="rId29"/>
    <p:sldId id="275" r:id="rId30"/>
    <p:sldId id="331" r:id="rId31"/>
    <p:sldId id="277" r:id="rId32"/>
    <p:sldId id="340" r:id="rId33"/>
    <p:sldId id="321" r:id="rId34"/>
    <p:sldId id="283" r:id="rId35"/>
    <p:sldId id="310" r:id="rId36"/>
    <p:sldId id="301" r:id="rId37"/>
    <p:sldId id="326" r:id="rId38"/>
    <p:sldId id="265" r:id="rId39"/>
    <p:sldId id="287" r:id="rId40"/>
    <p:sldId id="324" r:id="rId41"/>
    <p:sldId id="266" r:id="rId42"/>
    <p:sldId id="278" r:id="rId43"/>
    <p:sldId id="332" r:id="rId44"/>
    <p:sldId id="317" r:id="rId45"/>
    <p:sldId id="318" r:id="rId46"/>
    <p:sldId id="337" r:id="rId47"/>
    <p:sldId id="325" r:id="rId48"/>
    <p:sldId id="284" r:id="rId49"/>
    <p:sldId id="288" r:id="rId50"/>
    <p:sldId id="267" r:id="rId51"/>
    <p:sldId id="279" r:id="rId52"/>
    <p:sldId id="333" r:id="rId53"/>
    <p:sldId id="319" r:id="rId54"/>
    <p:sldId id="320" r:id="rId55"/>
    <p:sldId id="338" r:id="rId56"/>
    <p:sldId id="295" r:id="rId57"/>
    <p:sldId id="269" r:id="rId58"/>
    <p:sldId id="280" r:id="rId59"/>
    <p:sldId id="322" r:id="rId60"/>
    <p:sldId id="323" r:id="rId61"/>
    <p:sldId id="339" r:id="rId62"/>
    <p:sldId id="342" r:id="rId63"/>
    <p:sldId id="304" r:id="rId64"/>
    <p:sldId id="308" r:id="rId65"/>
    <p:sldId id="293" r:id="rId6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689" autoAdjust="0"/>
  </p:normalViewPr>
  <p:slideViewPr>
    <p:cSldViewPr>
      <p:cViewPr>
        <p:scale>
          <a:sx n="92" d="100"/>
          <a:sy n="92" d="100"/>
        </p:scale>
        <p:origin x="-2100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43" cy="496575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64" y="1"/>
            <a:ext cx="2946442" cy="496575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E7143381-D046-4312-92DC-09DDE8F852AC}" type="datetimeFigureOut">
              <a:rPr lang="en-IE" smtClean="0"/>
              <a:pPr/>
              <a:t>16/12/2020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440"/>
            <a:ext cx="2946443" cy="496575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64" y="9428440"/>
            <a:ext cx="2946442" cy="496575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FEE81BD9-66A2-49C3-98D4-284474201272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3623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4359" tIns="47179" rIns="94359" bIns="4717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4359" tIns="47179" rIns="94359" bIns="47179" rtlCol="0"/>
          <a:lstStyle>
            <a:lvl1pPr algn="r">
              <a:defRPr sz="1200"/>
            </a:lvl1pPr>
          </a:lstStyle>
          <a:p>
            <a:fld id="{CB276471-BB3F-4C96-82B6-B84013C1B8FC}" type="datetimeFigureOut">
              <a:rPr lang="en-IE" smtClean="0"/>
              <a:pPr/>
              <a:t>16/12/2020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359" tIns="47179" rIns="94359" bIns="4717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4359" tIns="47179" rIns="94359" bIns="4717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4359" tIns="47179" rIns="94359" bIns="4717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4359" tIns="47179" rIns="94359" bIns="47179" rtlCol="0" anchor="b"/>
          <a:lstStyle>
            <a:lvl1pPr algn="r">
              <a:defRPr sz="1200"/>
            </a:lvl1pPr>
          </a:lstStyle>
          <a:p>
            <a:fld id="{C899592A-89A8-4062-900D-2AEDC620120E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326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err="1" smtClean="0"/>
              <a:t>Chernev</a:t>
            </a:r>
            <a:r>
              <a:rPr lang="en-IE" dirty="0" smtClean="0"/>
              <a:t> </a:t>
            </a:r>
            <a:r>
              <a:rPr lang="sr-Latn-RS" dirty="0" smtClean="0"/>
              <a:t>je američko-ruski šahista koji je napisao </a:t>
            </a:r>
            <a:r>
              <a:rPr lang="en-IE" baseline="0" dirty="0" smtClean="0"/>
              <a:t>20 </a:t>
            </a:r>
            <a:r>
              <a:rPr lang="sr-Latn-RS" baseline="0" dirty="0" smtClean="0"/>
              <a:t>šahovskih knjiga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0231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6678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19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85597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26332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0458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04585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0458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0458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1117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62056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874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49407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29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858547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31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4406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32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44060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33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44060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34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74586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35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51726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36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6522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38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96219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39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57932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41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7676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8717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42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23992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44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23992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45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23992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46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23992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48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44202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49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48993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50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160400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51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38282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56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40695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57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2877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49114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58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8985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63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42601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64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812223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65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7774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472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36572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54933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54933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9592A-89A8-4062-900D-2AEDC620120E}" type="slidenum">
              <a:rPr lang="en-IE" smtClean="0"/>
              <a:pPr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54933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D63162-7D07-4A79-A189-A519335B62DD}" type="datetime1">
              <a:rPr lang="en-IE" smtClean="0"/>
              <a:t>16/12/2020</a:t>
            </a:fld>
            <a:endParaRPr lang="en-IE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B263F9-612F-4DBB-898C-EEE585810A7A}" type="datetime1">
              <a:rPr lang="en-IE" smtClean="0"/>
              <a:t>16/12/2020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8019-4329-4FE7-885B-7B5E3EF111B6}" type="datetime1">
              <a:rPr lang="en-IE" smtClean="0"/>
              <a:t>16/12/2020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35DDB-4949-4E68-9CB5-3572167140FE}" type="datetime1">
              <a:rPr lang="en-IE" smtClean="0"/>
              <a:t>16/12/2020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981D33-93A3-4A13-9B0A-81EC5F7D913F}" type="datetime1">
              <a:rPr lang="en-IE" smtClean="0"/>
              <a:t>16/12/2020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D133DA-C59E-46AE-BA86-E02D11CA561B}" type="datetime1">
              <a:rPr lang="en-IE" smtClean="0"/>
              <a:t>16/12/2020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5BB97D-D812-4A90-AE1B-33F754F1BD93}" type="datetime1">
              <a:rPr lang="en-IE" smtClean="0"/>
              <a:t>16/12/2020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46DD2-8F98-46FB-907E-3876AD23D7E1}" type="datetime1">
              <a:rPr lang="en-IE" smtClean="0"/>
              <a:t>16/12/2020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B688-0152-4B5D-B5B2-C4E7E3EA9D20}" type="datetime1">
              <a:rPr lang="en-IE" smtClean="0"/>
              <a:t>16/12/2020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752B672-8CBA-4CFD-B2A9-C9E5C7D16139}" type="datetime1">
              <a:rPr lang="en-IE" smtClean="0"/>
              <a:t>16/12/2020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219EE6-12AC-42B2-8B9E-FD7E915F2842}" type="datetime1">
              <a:rPr lang="en-IE" smtClean="0"/>
              <a:t>16/12/2020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3116123-9890-46A9-8BB5-79AEB37A778E}" type="datetime1">
              <a:rPr lang="en-IE" smtClean="0"/>
              <a:t>16/12/2020</a:t>
            </a:fld>
            <a:endParaRPr lang="en-IE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IE" smtClean="0"/>
              <a:t>Liam Murray 2019 - primary.chess.workshop@gmail.com</a:t>
            </a:r>
            <a:endParaRPr lang="en-I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CD9324A-274B-4279-81FC-3387F64E665E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Osnovna šahovska pravila</a:t>
            </a:r>
          </a:p>
        </p:txBody>
      </p:sp>
    </p:spTree>
    <p:extLst>
      <p:ext uri="{BB962C8B-B14F-4D97-AF65-F5344CB8AC3E}">
        <p14:creationId xmlns:p14="http://schemas.microsoft.com/office/powerpoint/2010/main" val="338679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288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656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awn 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92080" y="1268760"/>
            <a:ext cx="2381250" cy="19240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 smtClean="0">
                <a:latin typeface="Comic Sans MS" pitchFamily="66" charset="0"/>
              </a:rPr>
              <a:t>Pješak (pion)</a:t>
            </a:r>
            <a:endParaRPr lang="en-IE" b="1" dirty="0">
              <a:latin typeface="Comic Sans MS" pitchFamily="66" charset="0"/>
            </a:endParaRPr>
          </a:p>
        </p:txBody>
      </p:sp>
      <p:pic>
        <p:nvPicPr>
          <p:cNvPr id="5" name="Picture 4" descr="pawn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628800"/>
            <a:ext cx="2074550" cy="2921901"/>
          </a:xfrm>
          <a:prstGeom prst="rect">
            <a:avLst/>
          </a:prstGeom>
        </p:spPr>
      </p:pic>
      <p:pic>
        <p:nvPicPr>
          <p:cNvPr id="6" name="Picture 5" descr="pawn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4005064"/>
            <a:ext cx="2543175" cy="1800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rmAutofit/>
          </a:bodyPr>
          <a:lstStyle/>
          <a:p>
            <a:r>
              <a:rPr lang="sr-Latn-RS" dirty="0" smtClean="0"/>
              <a:t>Bijeli pješaci se na početku partije nalaze na drugom redu, a crni pješaci na sedmom</a:t>
            </a:r>
            <a:r>
              <a:rPr lang="en-IE" dirty="0" smtClean="0"/>
              <a:t>.</a:t>
            </a:r>
          </a:p>
          <a:p>
            <a:r>
              <a:rPr lang="en-IE" dirty="0" smtClean="0"/>
              <a:t>P</a:t>
            </a:r>
            <a:r>
              <a:rPr lang="sr-Latn-RS" dirty="0" smtClean="0"/>
              <a:t>ješaci se mogu kretati samo naprijed po jedno polje, osim sa drugog reda (za bijelog) kada mogu da se kreću za jedno ili dva polja, po želji igrača, a za crnog sa sedmog reda mogu da se kreću za jedno ili dva polja naprijed, prema želji igrača crnim figurama.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dirty="0" smtClean="0"/>
              <a:t> </a:t>
            </a:r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1266"/>
            <a:ext cx="8229600" cy="1143000"/>
          </a:xfrm>
        </p:spPr>
        <p:txBody>
          <a:bodyPr/>
          <a:lstStyle/>
          <a:p>
            <a:pPr algn="ctr"/>
            <a:r>
              <a:rPr lang="sr-Latn-RS" u="sng" dirty="0" smtClean="0">
                <a:latin typeface="Comic Sans MS" pitchFamily="66" charset="0"/>
              </a:rPr>
              <a:t>Pješak (pion)</a:t>
            </a:r>
            <a:endParaRPr lang="en-IE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438" y="4084637"/>
            <a:ext cx="2786063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>
                <a:latin typeface="Comic Sans MS" pitchFamily="66" charset="0"/>
              </a:rPr>
              <a:t>Pješaci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815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E" dirty="0" smtClean="0"/>
          </a:p>
          <a:p>
            <a:r>
              <a:rPr lang="en-IE" dirty="0" smtClean="0"/>
              <a:t>P</a:t>
            </a:r>
            <a:r>
              <a:rPr lang="sr-Latn-RS" dirty="0" smtClean="0"/>
              <a:t>ješak može da uzme („pojede“) drugu figuru </a:t>
            </a:r>
            <a:r>
              <a:rPr lang="sr-Latn-RS" dirty="0"/>
              <a:t>kretanjem naprijed </a:t>
            </a:r>
            <a:r>
              <a:rPr lang="sr-Latn-RS" dirty="0" smtClean="0"/>
              <a:t>dijagonalno („na koso“ ili oblik „V“), na lijevo ili desno. </a:t>
            </a:r>
          </a:p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>
                <a:latin typeface="Comic Sans MS" pitchFamily="66" charset="0"/>
              </a:rPr>
              <a:t>Pješak (pion)</a:t>
            </a:r>
            <a:endParaRPr lang="en-IE" u="sng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45024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27717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27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IE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>
                <a:latin typeface="Comic Sans MS" pitchFamily="66" charset="0"/>
              </a:rPr>
              <a:t>Pješak</a:t>
            </a:r>
            <a:endParaRPr lang="en-IE" u="sng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288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20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Blokirani pješaci</a:t>
            </a:r>
            <a:endParaRPr lang="en-US" u="sng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88" y="2043113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67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/>
              <a:t>Početni položaj pješaka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88" y="2043113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05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u="sng" dirty="0" smtClean="0"/>
              <a:t>Vježbajte igru pješacima</a:t>
            </a:r>
            <a:endParaRPr lang="en-IE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5775742" y="1455698"/>
            <a:ext cx="28083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 smtClean="0"/>
              <a:t>Prvi igrač čiji pješak stigne do druge strane (osmog reda za bijelog, ili prvog reda za crnog) dobija partiju</a:t>
            </a:r>
            <a:r>
              <a:rPr lang="en-IE" sz="3200" b="1" dirty="0" smtClean="0"/>
              <a:t>.</a:t>
            </a:r>
            <a:endParaRPr lang="en-IE" sz="3200" b="1" dirty="0"/>
          </a:p>
        </p:txBody>
      </p:sp>
      <p:grpSp>
        <p:nvGrpSpPr>
          <p:cNvPr id="25" name="Group 24"/>
          <p:cNvGrpSpPr/>
          <p:nvPr/>
        </p:nvGrpSpPr>
        <p:grpSpPr>
          <a:xfrm>
            <a:off x="827584" y="1196752"/>
            <a:ext cx="4783261" cy="4783261"/>
            <a:chOff x="827584" y="1196752"/>
            <a:chExt cx="4783261" cy="4783261"/>
          </a:xfrm>
        </p:grpSpPr>
        <p:pic>
          <p:nvPicPr>
            <p:cNvPr id="8" name="Content Placeholder 3" descr="chess-boar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84" y="1196752"/>
              <a:ext cx="4783261" cy="4783261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3275856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99792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7664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51920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547664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23728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699792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27984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275856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427984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3728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851920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004048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71600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600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004048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Ako igrač takne neku svoju figuru, mora da igra tom figurom, ako je moguće tom figurom da igra legalan</a:t>
            </a:r>
            <a:r>
              <a:rPr lang="en-IE" dirty="0" smtClean="0"/>
              <a:t> </a:t>
            </a:r>
            <a:r>
              <a:rPr lang="sr-Latn-RS" dirty="0" smtClean="0"/>
              <a:t>potez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dirty="0" smtClean="0"/>
              <a:t>Ako protivnik takne figuru protivnika, mora tu figuru da uzme svojom figurom(ako može to da uradi legalnim potezom)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dirty="0" smtClean="0"/>
              <a:t>Igrač koji želi da popravi položaj figure, a ne da igra tom figurom na tabli, treba prije dodirivanja figure da kaže „popravljam“ ili žadub (</a:t>
            </a:r>
            <a:r>
              <a:rPr lang="en-US" dirty="0" err="1" smtClean="0"/>
              <a:t>j'adoube</a:t>
            </a:r>
            <a:r>
              <a:rPr lang="en-US" dirty="0" smtClean="0"/>
              <a:t> </a:t>
            </a:r>
            <a:r>
              <a:rPr lang="sr-Latn-RS" dirty="0" smtClean="0"/>
              <a:t> na francuskom jeziku znači popravljam‚).</a:t>
            </a:r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u="sng" dirty="0" smtClean="0"/>
              <a:t>Pravilo „taknuto-maknuto“</a:t>
            </a:r>
            <a:endParaRPr lang="en-IE" u="sng" dirty="0"/>
          </a:p>
        </p:txBody>
      </p:sp>
    </p:spTree>
    <p:extLst>
      <p:ext uri="{BB962C8B-B14F-4D97-AF65-F5344CB8AC3E}">
        <p14:creationId xmlns:p14="http://schemas.microsoft.com/office/powerpoint/2010/main" val="16238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048872" cy="1296144"/>
          </a:xfrm>
        </p:spPr>
        <p:txBody>
          <a:bodyPr>
            <a:normAutofit fontScale="85000" lnSpcReduction="20000"/>
          </a:bodyPr>
          <a:lstStyle/>
          <a:p>
            <a:r>
              <a:rPr lang="sr-Latn-R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Svaki šahovski majstor je jednom bio početnik</a:t>
            </a:r>
            <a:endParaRPr lang="en-IE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I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Irving </a:t>
            </a:r>
            <a:r>
              <a:rPr lang="en-I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Chernev</a:t>
            </a:r>
            <a:endParaRPr lang="en-I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ook 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52850" y="2348706"/>
            <a:ext cx="1638300" cy="279082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u="sng" dirty="0" smtClean="0">
                <a:latin typeface="Comic Sans MS" pitchFamily="66" charset="0"/>
              </a:rPr>
              <a:t>TOP</a:t>
            </a:r>
            <a:endParaRPr lang="en-IE" b="1" u="sng" dirty="0">
              <a:latin typeface="Comic Sans MS" pitchFamily="66" charset="0"/>
            </a:endParaRPr>
          </a:p>
        </p:txBody>
      </p:sp>
      <p:pic>
        <p:nvPicPr>
          <p:cNvPr id="5" name="Picture 4" descr="rook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2060848"/>
            <a:ext cx="1733550" cy="2638425"/>
          </a:xfrm>
          <a:prstGeom prst="rect">
            <a:avLst/>
          </a:prstGeom>
        </p:spPr>
      </p:pic>
      <p:pic>
        <p:nvPicPr>
          <p:cNvPr id="6" name="Picture 5" descr="rook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2276872"/>
            <a:ext cx="2143125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T</a:t>
            </a:r>
            <a:r>
              <a:rPr lang="sr-Latn-RS" dirty="0" smtClean="0"/>
              <a:t>opovi se na početku partije nalaze u krajnim uglovima šahovske table</a:t>
            </a:r>
            <a:r>
              <a:rPr lang="en-IE" dirty="0" smtClean="0"/>
              <a:t>.</a:t>
            </a:r>
          </a:p>
          <a:p>
            <a:endParaRPr lang="en-IE" dirty="0" smtClean="0"/>
          </a:p>
          <a:p>
            <a:r>
              <a:rPr lang="en-IE" dirty="0" smtClean="0"/>
              <a:t>T</a:t>
            </a:r>
            <a:r>
              <a:rPr lang="sr-Latn-RS" dirty="0" smtClean="0"/>
              <a:t>opovi se kreću horizontalno i vertikalno na bilo koliko polja, napred i nazad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dirty="0" smtClean="0"/>
              <a:t>Top ne može da preskače figure ali može da uzme figuru protivnika koja mu se nađe na putu (samo jednu figuru u jednom potezu).</a:t>
            </a:r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u="sng" dirty="0" smtClean="0"/>
              <a:t>T</a:t>
            </a:r>
            <a:r>
              <a:rPr lang="sr-Latn-RS" u="sng" dirty="0" smtClean="0"/>
              <a:t>OP</a:t>
            </a:r>
            <a:endParaRPr lang="en-I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Top</a:t>
            </a:r>
            <a:endParaRPr lang="en-US" u="sng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48024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u="sng" dirty="0" smtClean="0"/>
              <a:t>T</a:t>
            </a:r>
            <a:r>
              <a:rPr lang="sr-Latn-RS" u="sng" dirty="0" smtClean="0"/>
              <a:t>OP</a:t>
            </a:r>
            <a:endParaRPr lang="en-IE" u="sn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76872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76871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53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u="sng" dirty="0" smtClean="0"/>
              <a:t>T</a:t>
            </a:r>
            <a:r>
              <a:rPr lang="sr-Latn-RS" u="sng" dirty="0" smtClean="0"/>
              <a:t>OP</a:t>
            </a:r>
            <a:endParaRPr lang="en-IE" u="sng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64904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298" y="2564903"/>
            <a:ext cx="27717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98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u="sng" dirty="0" smtClean="0"/>
              <a:t>T</a:t>
            </a:r>
            <a:r>
              <a:rPr lang="sr-Latn-RS" u="sng" dirty="0" smtClean="0"/>
              <a:t>OP</a:t>
            </a:r>
            <a:endParaRPr lang="en-IE" u="sng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1725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1725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77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u="sng" dirty="0" smtClean="0"/>
              <a:t>Vježbajte – igranje topom</a:t>
            </a:r>
            <a:endParaRPr lang="en-IE" u="sng" dirty="0"/>
          </a:p>
        </p:txBody>
      </p:sp>
      <p:grpSp>
        <p:nvGrpSpPr>
          <p:cNvPr id="7" name="Group 6"/>
          <p:cNvGrpSpPr/>
          <p:nvPr/>
        </p:nvGrpSpPr>
        <p:grpSpPr>
          <a:xfrm>
            <a:off x="827584" y="1196752"/>
            <a:ext cx="4783261" cy="4783261"/>
            <a:chOff x="827584" y="1196752"/>
            <a:chExt cx="4783261" cy="4783261"/>
          </a:xfrm>
        </p:grpSpPr>
        <p:pic>
          <p:nvPicPr>
            <p:cNvPr id="4" name="Content Placeholder 3" descr="chess-boar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84" y="1196752"/>
              <a:ext cx="4783261" cy="478326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275856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699792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7664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51920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59617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3728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699792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427984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275856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427984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123728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855415" y="1400934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868144" y="1844824"/>
            <a:ext cx="28083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 smtClean="0"/>
              <a:t>Prvi igrač koji ponese JEDNOG pješaka protivnika pobjeđuje!</a:t>
            </a:r>
            <a:endParaRPr lang="en-IE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Postavite jednog bijelog topa, a na strani crnog neka bude </a:t>
            </a:r>
            <a:r>
              <a:rPr lang="en-IE" dirty="0" smtClean="0"/>
              <a:t>8 </a:t>
            </a:r>
            <a:r>
              <a:rPr lang="sr-Latn-RS" dirty="0" smtClean="0"/>
              <a:t>pješaka u početnoj poziciji</a:t>
            </a:r>
            <a:endParaRPr lang="en-IE" dirty="0" smtClean="0"/>
          </a:p>
          <a:p>
            <a:r>
              <a:rPr lang="sr-Latn-RS" dirty="0" smtClean="0"/>
              <a:t>Bijeli kao i uvijek igra prvi</a:t>
            </a:r>
            <a:endParaRPr lang="en-IE" dirty="0" smtClean="0"/>
          </a:p>
          <a:p>
            <a:r>
              <a:rPr lang="sr-Latn-RS" dirty="0" smtClean="0"/>
              <a:t>Bijeli igra i pokušava da uzme sve pješake crnog; ako crni pješak stigne do prvog reda, od dobija partiju </a:t>
            </a:r>
          </a:p>
          <a:p>
            <a:r>
              <a:rPr lang="sr-Latn-RS" dirty="0" smtClean="0"/>
              <a:t>Poslije prve partije probajte crnim figurama (8 pješaka) protiv bijelog topa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u="sng" dirty="0" smtClean="0"/>
              <a:t>Vježbajte borbu topa protiv pješaka</a:t>
            </a:r>
            <a:endParaRPr lang="en-I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night 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63791" y="1481138"/>
            <a:ext cx="3016418" cy="452596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b="1" u="sng" dirty="0" smtClean="0">
                <a:latin typeface="Comic Sans MS" pitchFamily="66" charset="0"/>
              </a:rPr>
              <a:t>Skakač (konj)</a:t>
            </a:r>
            <a:endParaRPr lang="en-IE" b="1" u="sng" dirty="0">
              <a:latin typeface="Comic Sans MS" pitchFamily="66" charset="0"/>
            </a:endParaRPr>
          </a:p>
        </p:txBody>
      </p:sp>
      <p:pic>
        <p:nvPicPr>
          <p:cNvPr id="5" name="Picture 4" descr="knight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2060848"/>
            <a:ext cx="2808312" cy="2808312"/>
          </a:xfrm>
          <a:prstGeom prst="rect">
            <a:avLst/>
          </a:prstGeom>
        </p:spPr>
      </p:pic>
      <p:pic>
        <p:nvPicPr>
          <p:cNvPr id="6" name="Picture 5" descr="knight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1410810"/>
            <a:ext cx="2463155" cy="3701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Skakač se na početku partije nalazi pored topa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dirty="0" smtClean="0"/>
              <a:t>Skakač se kreće u obliku slova L, u bilo kojem smjeru</a:t>
            </a:r>
            <a:r>
              <a:rPr lang="en-IE" dirty="0" smtClean="0"/>
              <a:t>. </a:t>
            </a:r>
            <a:r>
              <a:rPr lang="sr-Latn-RS" dirty="0" smtClean="0"/>
              <a:t>Tako se on može kretati 2 polja sa strane i jedno naprijed, ili jedno sa strane i dva naprijed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dirty="0" smtClean="0"/>
              <a:t>Kao i pravi konj, šahovski konj može da preskoči druge figure.</a:t>
            </a:r>
            <a:r>
              <a:rPr lang="en-IE" dirty="0" smtClean="0"/>
              <a:t> </a:t>
            </a:r>
            <a:endParaRPr lang="en-IE" dirty="0"/>
          </a:p>
          <a:p>
            <a:endParaRPr lang="en-IE" dirty="0" smtClean="0"/>
          </a:p>
          <a:p>
            <a:r>
              <a:rPr lang="sr-Latn-RS" dirty="0" smtClean="0"/>
              <a:t>Konj može da uzme neku figuru samo na završnom polju na koje je „skočio“</a:t>
            </a:r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Skakač</a:t>
            </a:r>
            <a:endParaRPr lang="en-I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RS" b="1" dirty="0" smtClean="0"/>
              <a:t>Osnovna šahovska pravila</a:t>
            </a:r>
            <a:r>
              <a:rPr lang="en-IE" b="1" dirty="0" smtClean="0"/>
              <a:t>:</a:t>
            </a:r>
          </a:p>
          <a:p>
            <a:endParaRPr lang="en-IE" dirty="0" smtClean="0"/>
          </a:p>
          <a:p>
            <a:r>
              <a:rPr lang="sr-Latn-RS" dirty="0" smtClean="0"/>
              <a:t>Bijeli uvijek počinje partiju</a:t>
            </a:r>
            <a:endParaRPr lang="en-IE" dirty="0" smtClean="0"/>
          </a:p>
          <a:p>
            <a:endParaRPr lang="en-IE" dirty="0" smtClean="0"/>
          </a:p>
          <a:p>
            <a:r>
              <a:rPr lang="sr-Latn-RS" dirty="0" smtClean="0"/>
              <a:t>Na jednom polju može biti samo jedna figura</a:t>
            </a:r>
            <a:endParaRPr lang="en-IE" dirty="0" smtClean="0"/>
          </a:p>
          <a:p>
            <a:pPr>
              <a:buNone/>
            </a:pPr>
            <a:endParaRPr lang="en-IE" dirty="0" smtClean="0"/>
          </a:p>
          <a:p>
            <a:r>
              <a:rPr lang="en-IE" b="1" dirty="0" smtClean="0"/>
              <a:t>P</a:t>
            </a:r>
            <a:r>
              <a:rPr lang="sr-Latn-RS" b="1" dirty="0" smtClean="0"/>
              <a:t>rije partije i kada partija završi, igrači se rukuju (zbog korone ovo pravilo nije sada  obavezno)</a:t>
            </a:r>
            <a:r>
              <a:rPr lang="en-IE" b="1" dirty="0" smtClean="0"/>
              <a:t>.</a:t>
            </a:r>
            <a:endParaRPr lang="en-IE" b="1" dirty="0"/>
          </a:p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sr-Latn-RS" u="sng" dirty="0" smtClean="0"/>
              <a:t>Kako se postavlja šahovska tabla </a:t>
            </a:r>
            <a:r>
              <a:rPr lang="sr-Latn-RS" u="sng" smtClean="0"/>
              <a:t>i figure!</a:t>
            </a:r>
            <a:endParaRPr lang="en-I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Skakač</a:t>
            </a:r>
            <a:endParaRPr lang="en-US" u="sn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955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nightmvmt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79712" y="1268760"/>
            <a:ext cx="4635773" cy="460412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Skakač</a:t>
            </a:r>
            <a:endParaRPr lang="en-I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Skakač</a:t>
            </a:r>
            <a:endParaRPr lang="en-IE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1019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63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Skakač</a:t>
            </a:r>
            <a:endParaRPr lang="en-IE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774"/>
            <a:ext cx="2790825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67401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42249"/>
            <a:ext cx="27717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57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u="sng" dirty="0" smtClean="0"/>
              <a:t>Vježbajte borbu skakača protiv pješaka</a:t>
            </a:r>
            <a:endParaRPr lang="en-IE" u="sng" dirty="0"/>
          </a:p>
        </p:txBody>
      </p:sp>
      <p:sp>
        <p:nvSpPr>
          <p:cNvPr id="39" name="TextBox 38"/>
          <p:cNvSpPr txBox="1"/>
          <p:nvPr/>
        </p:nvSpPr>
        <p:spPr>
          <a:xfrm>
            <a:off x="5868144" y="1182796"/>
            <a:ext cx="28083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/>
              <a:t>Bijeli će dobiti partiju ako jedan njegov pješak stigne na osmi red</a:t>
            </a:r>
            <a:r>
              <a:rPr lang="en-IE" sz="2400" b="1" dirty="0" smtClean="0"/>
              <a:t>.</a:t>
            </a:r>
            <a:endParaRPr lang="en-IE" sz="2400" b="1" dirty="0"/>
          </a:p>
        </p:txBody>
      </p:sp>
      <p:pic>
        <p:nvPicPr>
          <p:cNvPr id="4" name="Content Placeholder 3" descr="chess-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238027"/>
            <a:ext cx="4783261" cy="47832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75856" y="1382043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 7"/>
          <p:cNvSpPr/>
          <p:nvPr/>
        </p:nvSpPr>
        <p:spPr>
          <a:xfrm>
            <a:off x="2699792" y="5414491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Rectangle 10"/>
          <p:cNvSpPr/>
          <p:nvPr/>
        </p:nvSpPr>
        <p:spPr>
          <a:xfrm>
            <a:off x="3275856" y="483842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Rectangle 11"/>
          <p:cNvSpPr/>
          <p:nvPr/>
        </p:nvSpPr>
        <p:spPr>
          <a:xfrm>
            <a:off x="2123728" y="483842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Rectangle 12"/>
          <p:cNvSpPr/>
          <p:nvPr/>
        </p:nvSpPr>
        <p:spPr>
          <a:xfrm>
            <a:off x="971600" y="483842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Rectangle 15"/>
          <p:cNvSpPr/>
          <p:nvPr/>
        </p:nvSpPr>
        <p:spPr>
          <a:xfrm>
            <a:off x="3851920" y="5414491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Rectangle 16"/>
          <p:cNvSpPr/>
          <p:nvPr/>
        </p:nvSpPr>
        <p:spPr>
          <a:xfrm>
            <a:off x="5004048" y="5414491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Rectangle 22"/>
          <p:cNvSpPr/>
          <p:nvPr/>
        </p:nvSpPr>
        <p:spPr>
          <a:xfrm>
            <a:off x="2699792" y="195810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Rectangle 23"/>
          <p:cNvSpPr/>
          <p:nvPr/>
        </p:nvSpPr>
        <p:spPr>
          <a:xfrm>
            <a:off x="3851920" y="195810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5" name="Rectangle 24"/>
          <p:cNvSpPr/>
          <p:nvPr/>
        </p:nvSpPr>
        <p:spPr>
          <a:xfrm>
            <a:off x="5004048" y="195810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6" name="Rectangle 25"/>
          <p:cNvSpPr/>
          <p:nvPr/>
        </p:nvSpPr>
        <p:spPr>
          <a:xfrm>
            <a:off x="1547664" y="195810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7" name="Rectangle 26"/>
          <p:cNvSpPr/>
          <p:nvPr/>
        </p:nvSpPr>
        <p:spPr>
          <a:xfrm>
            <a:off x="971600" y="195810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8" name="Rectangle 27"/>
          <p:cNvSpPr/>
          <p:nvPr/>
        </p:nvSpPr>
        <p:spPr>
          <a:xfrm>
            <a:off x="2123728" y="5414491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9" name="Rectangle 28"/>
          <p:cNvSpPr/>
          <p:nvPr/>
        </p:nvSpPr>
        <p:spPr>
          <a:xfrm>
            <a:off x="2699792" y="1382043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0" name="Rectangle 29"/>
          <p:cNvSpPr/>
          <p:nvPr/>
        </p:nvSpPr>
        <p:spPr>
          <a:xfrm>
            <a:off x="971600" y="1382043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2" name="Rectangle 31"/>
          <p:cNvSpPr/>
          <p:nvPr/>
        </p:nvSpPr>
        <p:spPr>
          <a:xfrm>
            <a:off x="3275856" y="5414491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4" name="Rectangle 33"/>
          <p:cNvSpPr/>
          <p:nvPr/>
        </p:nvSpPr>
        <p:spPr>
          <a:xfrm>
            <a:off x="2123728" y="1382043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5" name="Rectangle 34"/>
          <p:cNvSpPr/>
          <p:nvPr/>
        </p:nvSpPr>
        <p:spPr>
          <a:xfrm>
            <a:off x="3851920" y="1382043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3" name="Rectangle 32"/>
          <p:cNvSpPr/>
          <p:nvPr/>
        </p:nvSpPr>
        <p:spPr>
          <a:xfrm>
            <a:off x="2720775" y="483842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6" name="Rectangle 35"/>
          <p:cNvSpPr/>
          <p:nvPr/>
        </p:nvSpPr>
        <p:spPr>
          <a:xfrm>
            <a:off x="1578870" y="487736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7" name="Rectangle 36"/>
          <p:cNvSpPr/>
          <p:nvPr/>
        </p:nvSpPr>
        <p:spPr>
          <a:xfrm>
            <a:off x="2123728" y="195810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8" name="Rectangle 37"/>
          <p:cNvSpPr/>
          <p:nvPr/>
        </p:nvSpPr>
        <p:spPr>
          <a:xfrm>
            <a:off x="3279641" y="1983512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0" name="Rectangle 39"/>
          <p:cNvSpPr/>
          <p:nvPr/>
        </p:nvSpPr>
        <p:spPr>
          <a:xfrm>
            <a:off x="4427984" y="1983512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1" name="Rectangle 40"/>
          <p:cNvSpPr/>
          <p:nvPr/>
        </p:nvSpPr>
        <p:spPr>
          <a:xfrm>
            <a:off x="1547664" y="5461815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2" name="Rectangle 41"/>
          <p:cNvSpPr/>
          <p:nvPr/>
        </p:nvSpPr>
        <p:spPr>
          <a:xfrm>
            <a:off x="5004048" y="144123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3" name="Rectangle 42"/>
          <p:cNvSpPr/>
          <p:nvPr/>
        </p:nvSpPr>
        <p:spPr>
          <a:xfrm>
            <a:off x="4427984" y="144123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4" name="Rectangle 43"/>
          <p:cNvSpPr/>
          <p:nvPr/>
        </p:nvSpPr>
        <p:spPr>
          <a:xfrm>
            <a:off x="4427984" y="5414898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5" name="Rectangle 44"/>
          <p:cNvSpPr/>
          <p:nvPr/>
        </p:nvSpPr>
        <p:spPr>
          <a:xfrm>
            <a:off x="971600" y="5461815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6" name="TextBox 45"/>
          <p:cNvSpPr txBox="1"/>
          <p:nvPr/>
        </p:nvSpPr>
        <p:spPr>
          <a:xfrm>
            <a:off x="5868144" y="3243461"/>
            <a:ext cx="2808312" cy="230832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chemeClr val="bg1"/>
                </a:solidFill>
              </a:rPr>
              <a:t>Crni će dobiti ako uzme sva tri bijela pješaka, ili iz zaustavi u kretanju prema osmom redu</a:t>
            </a:r>
            <a:r>
              <a:rPr lang="en-IE" sz="2400" b="1" dirty="0" smtClean="0">
                <a:solidFill>
                  <a:schemeClr val="bg1"/>
                </a:solidFill>
              </a:rPr>
              <a:t>.</a:t>
            </a:r>
            <a:endParaRPr lang="en-IE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91264" cy="1517030"/>
          </a:xfrm>
        </p:spPr>
        <p:txBody>
          <a:bodyPr>
            <a:normAutofit/>
          </a:bodyPr>
          <a:lstStyle/>
          <a:p>
            <a:r>
              <a:rPr lang="sr-Latn-RS" u="sng" dirty="0" smtClean="0"/>
              <a:t>Vježbajte borbu skakača i pješaka protiv protivničkog skakača i pješaka</a:t>
            </a:r>
            <a:endParaRPr lang="en-IE" u="sng" dirty="0"/>
          </a:p>
        </p:txBody>
      </p:sp>
      <p:pic>
        <p:nvPicPr>
          <p:cNvPr id="4" name="Content Placeholder 3" descr="chess-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238027"/>
            <a:ext cx="4783261" cy="47832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75856" y="1382043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 7"/>
          <p:cNvSpPr/>
          <p:nvPr/>
        </p:nvSpPr>
        <p:spPr>
          <a:xfrm>
            <a:off x="2699792" y="5414491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Rectangle 10"/>
          <p:cNvSpPr/>
          <p:nvPr/>
        </p:nvSpPr>
        <p:spPr>
          <a:xfrm>
            <a:off x="3275856" y="483842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Rectangle 11"/>
          <p:cNvSpPr/>
          <p:nvPr/>
        </p:nvSpPr>
        <p:spPr>
          <a:xfrm>
            <a:off x="2123728" y="483842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Rectangle 12"/>
          <p:cNvSpPr/>
          <p:nvPr/>
        </p:nvSpPr>
        <p:spPr>
          <a:xfrm>
            <a:off x="971600" y="483842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Rectangle 15"/>
          <p:cNvSpPr/>
          <p:nvPr/>
        </p:nvSpPr>
        <p:spPr>
          <a:xfrm>
            <a:off x="3851920" y="5414491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Rectangle 16"/>
          <p:cNvSpPr/>
          <p:nvPr/>
        </p:nvSpPr>
        <p:spPr>
          <a:xfrm>
            <a:off x="5004048" y="5414491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Rectangle 22"/>
          <p:cNvSpPr/>
          <p:nvPr/>
        </p:nvSpPr>
        <p:spPr>
          <a:xfrm>
            <a:off x="2699792" y="195810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6" name="Rectangle 25"/>
          <p:cNvSpPr/>
          <p:nvPr/>
        </p:nvSpPr>
        <p:spPr>
          <a:xfrm>
            <a:off x="1547664" y="195810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7" name="Rectangle 26"/>
          <p:cNvSpPr/>
          <p:nvPr/>
        </p:nvSpPr>
        <p:spPr>
          <a:xfrm>
            <a:off x="971600" y="195810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8" name="Rectangle 27"/>
          <p:cNvSpPr/>
          <p:nvPr/>
        </p:nvSpPr>
        <p:spPr>
          <a:xfrm>
            <a:off x="2123728" y="5414491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9" name="Rectangle 28"/>
          <p:cNvSpPr/>
          <p:nvPr/>
        </p:nvSpPr>
        <p:spPr>
          <a:xfrm>
            <a:off x="2699792" y="1382043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0" name="Rectangle 29"/>
          <p:cNvSpPr/>
          <p:nvPr/>
        </p:nvSpPr>
        <p:spPr>
          <a:xfrm>
            <a:off x="971600" y="1382043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2" name="Rectangle 31"/>
          <p:cNvSpPr/>
          <p:nvPr/>
        </p:nvSpPr>
        <p:spPr>
          <a:xfrm>
            <a:off x="3275856" y="5414491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4" name="Rectangle 33"/>
          <p:cNvSpPr/>
          <p:nvPr/>
        </p:nvSpPr>
        <p:spPr>
          <a:xfrm>
            <a:off x="2123728" y="1382043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5" name="Rectangle 34"/>
          <p:cNvSpPr/>
          <p:nvPr/>
        </p:nvSpPr>
        <p:spPr>
          <a:xfrm>
            <a:off x="3851920" y="1382043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3" name="Rectangle 32"/>
          <p:cNvSpPr/>
          <p:nvPr/>
        </p:nvSpPr>
        <p:spPr>
          <a:xfrm>
            <a:off x="2720775" y="483842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6" name="Rectangle 35"/>
          <p:cNvSpPr/>
          <p:nvPr/>
        </p:nvSpPr>
        <p:spPr>
          <a:xfrm>
            <a:off x="1578870" y="487736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7" name="Rectangle 36"/>
          <p:cNvSpPr/>
          <p:nvPr/>
        </p:nvSpPr>
        <p:spPr>
          <a:xfrm>
            <a:off x="2123728" y="195810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8" name="Rectangle 37"/>
          <p:cNvSpPr/>
          <p:nvPr/>
        </p:nvSpPr>
        <p:spPr>
          <a:xfrm>
            <a:off x="3279641" y="1983512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2" name="Rectangle 41"/>
          <p:cNvSpPr/>
          <p:nvPr/>
        </p:nvSpPr>
        <p:spPr>
          <a:xfrm>
            <a:off x="5004048" y="1441237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3" name="Rectangle 42"/>
          <p:cNvSpPr/>
          <p:nvPr/>
        </p:nvSpPr>
        <p:spPr>
          <a:xfrm>
            <a:off x="4427984" y="1441237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4" name="Rectangle 43"/>
          <p:cNvSpPr/>
          <p:nvPr/>
        </p:nvSpPr>
        <p:spPr>
          <a:xfrm>
            <a:off x="4427984" y="5414898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5" name="Rectangle 44"/>
          <p:cNvSpPr/>
          <p:nvPr/>
        </p:nvSpPr>
        <p:spPr>
          <a:xfrm>
            <a:off x="971600" y="5461815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0" name="TextBox 39"/>
          <p:cNvSpPr txBox="1"/>
          <p:nvPr/>
        </p:nvSpPr>
        <p:spPr>
          <a:xfrm>
            <a:off x="5868144" y="1368967"/>
            <a:ext cx="28083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/>
              <a:t>Bijeli će dobiti partiju ako jedan njegov pješak stigne na osmi red</a:t>
            </a:r>
            <a:r>
              <a:rPr lang="en-IE" sz="2400" b="1" dirty="0" smtClean="0"/>
              <a:t>.</a:t>
            </a:r>
            <a:endParaRPr lang="en-IE" sz="2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5868144" y="3369515"/>
            <a:ext cx="2808312" cy="230832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chemeClr val="bg1"/>
                </a:solidFill>
              </a:rPr>
              <a:t>Crni će dobiti ako uzme sva tri bijela pješaka, ili iz zaustavi u kretanju prema osmom redu</a:t>
            </a:r>
            <a:r>
              <a:rPr lang="en-IE" sz="2400" b="1" dirty="0" smtClean="0">
                <a:solidFill>
                  <a:schemeClr val="bg1"/>
                </a:solidFill>
              </a:rPr>
              <a:t>.</a:t>
            </a:r>
            <a:endParaRPr lang="en-I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80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9769" y="54627"/>
            <a:ext cx="8229600" cy="1143000"/>
          </a:xfrm>
        </p:spPr>
        <p:txBody>
          <a:bodyPr>
            <a:normAutofit/>
          </a:bodyPr>
          <a:lstStyle/>
          <a:p>
            <a:r>
              <a:rPr lang="sr-Latn-RS" u="sng" dirty="0" smtClean="0"/>
              <a:t>Vježbajte „turneju skakača“</a:t>
            </a:r>
            <a:endParaRPr lang="en-IE" u="sng" dirty="0"/>
          </a:p>
        </p:txBody>
      </p:sp>
      <p:sp>
        <p:nvSpPr>
          <p:cNvPr id="39" name="TextBox 38"/>
          <p:cNvSpPr txBox="1"/>
          <p:nvPr/>
        </p:nvSpPr>
        <p:spPr>
          <a:xfrm>
            <a:off x="5868144" y="1450222"/>
            <a:ext cx="28083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100" b="1" dirty="0" smtClean="0"/>
              <a:t>Ovo je težak zadatak, ali možda će neko uspjeti</a:t>
            </a:r>
            <a:r>
              <a:rPr lang="en-IE" sz="2100" b="1" dirty="0" smtClean="0"/>
              <a:t>!</a:t>
            </a:r>
          </a:p>
          <a:p>
            <a:endParaRPr lang="en-IE" sz="2100" b="1" dirty="0"/>
          </a:p>
          <a:p>
            <a:r>
              <a:rPr lang="sr-Latn-RS" sz="2100" b="1" dirty="0" smtClean="0"/>
              <a:t>Skakač mora da pokuša da „skoči“ na svako polje na šahovskoj tabli</a:t>
            </a:r>
            <a:r>
              <a:rPr lang="en-IE" sz="2100" b="1" dirty="0" smtClean="0"/>
              <a:t>.</a:t>
            </a:r>
          </a:p>
          <a:p>
            <a:endParaRPr lang="en-IE" sz="2100" b="1" dirty="0"/>
          </a:p>
          <a:p>
            <a:r>
              <a:rPr lang="sr-Latn-RS" sz="2100" b="1" dirty="0" smtClean="0"/>
              <a:t>Pokušajte, da samo jednom stane na svako polje</a:t>
            </a:r>
            <a:r>
              <a:rPr lang="en-IE" sz="2100" b="1" dirty="0" smtClean="0"/>
              <a:t>!</a:t>
            </a:r>
            <a:endParaRPr lang="en-IE" sz="21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827584" y="1196752"/>
            <a:ext cx="4783261" cy="4783261"/>
            <a:chOff x="827584" y="1196752"/>
            <a:chExt cx="4783261" cy="4783261"/>
          </a:xfrm>
        </p:grpSpPr>
        <p:pic>
          <p:nvPicPr>
            <p:cNvPr id="4" name="Content Placeholder 3" descr="chess-boar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84" y="1196752"/>
              <a:ext cx="4783261" cy="478326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275856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99792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275856" y="47971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123728" y="47971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71600" y="47971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51920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04048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699792" y="191683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851920" y="191683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04048" y="191683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547664" y="191683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71600" y="191683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123728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699792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71600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275856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123728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51920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720775" y="479715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578870" y="483609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123728" y="191683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279641" y="1942237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427984" y="1942237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547664" y="5420540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004048" y="139996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427984" y="139996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878958" y="483609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971600" y="5420540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414664" y="47971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004048" y="480654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427984" y="5390990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275856" y="134488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547664" y="19209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971600" y="192095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699792" y="134488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971600" y="134488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123728" y="134488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851920" y="134488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123728" y="192095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04048" y="140408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427984" y="140408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8713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„VILJUŠKA SKAKAČEM“</a:t>
            </a:r>
            <a:endParaRPr lang="en-US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04183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71" y="1818603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3641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Ako skakač kreće sa </a:t>
            </a:r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bijelog polja</a:t>
            </a:r>
            <a:r>
              <a:rPr lang="sr-Latn-RS" dirty="0" smtClean="0"/>
              <a:t>, on će odigrati na </a:t>
            </a:r>
            <a:r>
              <a:rPr lang="sr-Latn-R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crno polje </a:t>
            </a:r>
            <a:r>
              <a:rPr lang="sr-Latn-RS" dirty="0" smtClean="0"/>
              <a:t>(pošto završi svoj potez oblika slova L). Slično tome, ako igra sa crnog polja, on će završiti potez na bijelom polju! </a:t>
            </a:r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latin typeface="Comic Sans MS" pitchFamily="66" charset="0"/>
              </a:rPr>
              <a:t>Zanimljivosti o kretanju skakača</a:t>
            </a:r>
            <a:endParaRPr lang="en-IE" b="1" u="sng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u="sng" dirty="0" smtClean="0"/>
              <a:t>Vježbajte borbu skakača, pješaka i topa</a:t>
            </a:r>
            <a:endParaRPr lang="en-IE" u="sng" dirty="0"/>
          </a:p>
        </p:txBody>
      </p:sp>
      <p:grpSp>
        <p:nvGrpSpPr>
          <p:cNvPr id="6" name="Group 5"/>
          <p:cNvGrpSpPr/>
          <p:nvPr/>
        </p:nvGrpSpPr>
        <p:grpSpPr>
          <a:xfrm>
            <a:off x="827584" y="1196752"/>
            <a:ext cx="4783261" cy="4783261"/>
            <a:chOff x="827584" y="1196752"/>
            <a:chExt cx="4783261" cy="4783261"/>
          </a:xfrm>
        </p:grpSpPr>
        <p:pic>
          <p:nvPicPr>
            <p:cNvPr id="4" name="Content Placeholder 3" descr="chess-boar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84" y="1196752"/>
              <a:ext cx="4783261" cy="478326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282846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99792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275856" y="47971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123728" y="47971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71600" y="47971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427984" y="47971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51920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04048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699792" y="191683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851920" y="191683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04048" y="191683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547664" y="191683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71600" y="191683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123728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699792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71600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004048" y="4797152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275856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125014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51920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68144" y="1844824"/>
            <a:ext cx="28083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 smtClean="0"/>
              <a:t>Prvi igrač koji uzme JEDNOG pješaka protivnika, dobija partiju</a:t>
            </a:r>
            <a:r>
              <a:rPr lang="en-IE" sz="3200" b="1" dirty="0" smtClean="0"/>
              <a:t>.</a:t>
            </a:r>
            <a:endParaRPr lang="en-IE" sz="3200" b="1" dirty="0"/>
          </a:p>
        </p:txBody>
      </p:sp>
    </p:spTree>
    <p:extLst>
      <p:ext uri="{BB962C8B-B14F-4D97-AF65-F5344CB8AC3E}">
        <p14:creationId xmlns:p14="http://schemas.microsoft.com/office/powerpoint/2010/main" val="224509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sr-Latn-RS" b="1" dirty="0" smtClean="0"/>
              <a:t>Igrači se i u drugim sportovima rukuju prije početka i po završetku meča</a:t>
            </a:r>
            <a:r>
              <a:rPr lang="en-IE" b="1" dirty="0" smtClean="0"/>
              <a:t>.</a:t>
            </a:r>
          </a:p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Poštujte protivnika</a:t>
            </a:r>
            <a:r>
              <a:rPr lang="en-IE" dirty="0" smtClean="0"/>
              <a:t>!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207" y="4509120"/>
            <a:ext cx="2552700" cy="1790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418" y="2348880"/>
            <a:ext cx="3256279" cy="18316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751818"/>
            <a:ext cx="2619375" cy="1743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93" y="4459580"/>
            <a:ext cx="3273258" cy="183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9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75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Bijeli na potezu! Kako će se završiti ova partija? Ko </a:t>
            </a:r>
            <a:r>
              <a:rPr lang="sr-Latn-RS" smtClean="0"/>
              <a:t>će pobjediti</a:t>
            </a:r>
            <a:r>
              <a:rPr lang="sr-Latn-RS" dirty="0" smtClean="0"/>
              <a:t>?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234036" cy="4234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4202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ishop 1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23333" y="1481138"/>
            <a:ext cx="3497334" cy="452596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u="sng" dirty="0" smtClean="0">
                <a:latin typeface="Comic Sans MS" pitchFamily="66" charset="0"/>
              </a:rPr>
              <a:t>Lovac</a:t>
            </a:r>
            <a:endParaRPr lang="en-IE" b="1" u="sng" dirty="0">
              <a:latin typeface="Comic Sans MS" pitchFamily="66" charset="0"/>
            </a:endParaRPr>
          </a:p>
        </p:txBody>
      </p:sp>
      <p:pic>
        <p:nvPicPr>
          <p:cNvPr id="5" name="Picture 4" descr="bishop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340768"/>
            <a:ext cx="1440160" cy="3236758"/>
          </a:xfrm>
          <a:prstGeom prst="rect">
            <a:avLst/>
          </a:prstGeom>
        </p:spPr>
      </p:pic>
      <p:pic>
        <p:nvPicPr>
          <p:cNvPr id="6" name="Picture 5" descr="bishop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1772816"/>
            <a:ext cx="2222626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Lovac se na početku partije nalazi pored skakača</a:t>
            </a:r>
            <a:endParaRPr lang="en-IE" dirty="0" smtClean="0"/>
          </a:p>
          <a:p>
            <a:endParaRPr lang="en-IE" dirty="0" smtClean="0"/>
          </a:p>
          <a:p>
            <a:r>
              <a:rPr lang="sr-Latn-RS" dirty="0" smtClean="0"/>
              <a:t>Lovac se kreće po dijagonali bilo koliko polja, naprijed i nazad</a:t>
            </a:r>
            <a:endParaRPr lang="en-IE" dirty="0" smtClean="0"/>
          </a:p>
          <a:p>
            <a:endParaRPr lang="en-IE" dirty="0" smtClean="0"/>
          </a:p>
          <a:p>
            <a:r>
              <a:rPr lang="sr-Latn-RS" dirty="0" smtClean="0"/>
              <a:t>Lovac može biti blokiran drugim figurama – lovac </a:t>
            </a:r>
            <a:r>
              <a:rPr lang="sr-Latn-RS" b="1" u="sng" dirty="0" smtClean="0"/>
              <a:t>ne može</a:t>
            </a:r>
            <a:r>
              <a:rPr lang="sr-Latn-RS" dirty="0" smtClean="0"/>
              <a:t> da preskače druge figure</a:t>
            </a:r>
            <a:r>
              <a:rPr lang="en-IE" dirty="0" smtClean="0"/>
              <a:t> </a:t>
            </a:r>
          </a:p>
          <a:p>
            <a:endParaRPr lang="en-IE" dirty="0" smtClean="0"/>
          </a:p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Lovac</a:t>
            </a:r>
            <a:endParaRPr lang="en-I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Lovac</a:t>
            </a:r>
            <a:endParaRPr lang="en-US" u="sng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5329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E" dirty="0" smtClean="0"/>
          </a:p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Lovac</a:t>
            </a:r>
            <a:endParaRPr lang="en-IE" u="sng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72815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197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E" dirty="0" smtClean="0"/>
          </a:p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Lovac</a:t>
            </a:r>
            <a:endParaRPr lang="en-IE" u="sng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43113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43112"/>
            <a:ext cx="27717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96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E" dirty="0" smtClean="0"/>
          </a:p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Lovac</a:t>
            </a:r>
            <a:endParaRPr lang="en-IE" u="sng" dirty="0"/>
          </a:p>
        </p:txBody>
      </p:sp>
      <p:pic>
        <p:nvPicPr>
          <p:cNvPr id="11266" name="Picture 2" descr="How the bishop move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288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68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 smtClean="0"/>
              <a:t>Crni na potezu!  Koji potez lovcem treba da odigra?</a:t>
            </a:r>
            <a:endParaRPr lang="en-US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err="1"/>
              <a:t>Vježbajte</a:t>
            </a:r>
            <a:r>
              <a:rPr lang="en-US" u="sng" dirty="0"/>
              <a:t> </a:t>
            </a:r>
            <a:r>
              <a:rPr lang="en-US" u="sng" dirty="0" err="1"/>
              <a:t>igranje</a:t>
            </a:r>
            <a:r>
              <a:rPr lang="en-US" u="sng" dirty="0"/>
              <a:t> </a:t>
            </a:r>
            <a:r>
              <a:rPr lang="en-US" u="sng" dirty="0" err="1"/>
              <a:t>lovcem</a:t>
            </a:r>
            <a:endParaRPr lang="en-US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021" y="2420888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0162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u="sng" dirty="0" smtClean="0"/>
              <a:t>Vježbajte igranje lovcem</a:t>
            </a:r>
            <a:endParaRPr lang="en-IE" u="sng" dirty="0"/>
          </a:p>
        </p:txBody>
      </p:sp>
      <p:sp>
        <p:nvSpPr>
          <p:cNvPr id="6" name="Rectangle 5"/>
          <p:cNvSpPr/>
          <p:nvPr/>
        </p:nvSpPr>
        <p:spPr>
          <a:xfrm>
            <a:off x="4644008" y="134076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8"/>
          <p:cNvSpPr/>
          <p:nvPr/>
        </p:nvSpPr>
        <p:spPr>
          <a:xfrm>
            <a:off x="4067944" y="537321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TextBox 23"/>
          <p:cNvSpPr txBox="1"/>
          <p:nvPr/>
        </p:nvSpPr>
        <p:spPr>
          <a:xfrm>
            <a:off x="5868144" y="832583"/>
            <a:ext cx="28083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 smtClean="0"/>
              <a:t>Bijeli dobija ako bilo koji njegov pješak stigne na osmi red</a:t>
            </a:r>
            <a:endParaRPr lang="en-IE" sz="28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827584" y="1196752"/>
            <a:ext cx="4783261" cy="4783261"/>
            <a:chOff x="827584" y="1196752"/>
            <a:chExt cx="4783261" cy="4783261"/>
          </a:xfrm>
        </p:grpSpPr>
        <p:pic>
          <p:nvPicPr>
            <p:cNvPr id="11" name="Content Placeholder 3" descr="chess-boar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84" y="1196752"/>
              <a:ext cx="4783261" cy="478326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275856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99792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699792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275856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23728" y="5373623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547664" y="5373623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71600" y="540441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427984" y="540441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51920" y="5419815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046628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123728" y="1970500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020355" y="1970500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305008" y="1970500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428826" y="19559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699792" y="1970500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547664" y="1970500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879247" y="19559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046628" y="1970500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046628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971600" y="141277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555388" y="139265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449271" y="1363594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868144" y="3243461"/>
            <a:ext cx="2808312" cy="31085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sr-Latn-RS" sz="2800" b="1" dirty="0" smtClean="0">
                <a:solidFill>
                  <a:schemeClr val="bg1"/>
                </a:solidFill>
              </a:rPr>
              <a:t>Crni dobija ako uzme sve bijele pješake, ili ih zaustavi tako da ne mogu stići do osmog reda</a:t>
            </a:r>
            <a:r>
              <a:rPr lang="en-IE" sz="2800" b="1" dirty="0" smtClean="0">
                <a:solidFill>
                  <a:schemeClr val="bg1"/>
                </a:solidFill>
              </a:rPr>
              <a:t>.</a:t>
            </a:r>
            <a:endParaRPr lang="en-IE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9208" y="197768"/>
            <a:ext cx="8229600" cy="1143000"/>
          </a:xfrm>
        </p:spPr>
        <p:txBody>
          <a:bodyPr>
            <a:normAutofit/>
          </a:bodyPr>
          <a:lstStyle/>
          <a:p>
            <a:r>
              <a:rPr lang="sr-Latn-RS" sz="3200" u="sng" dirty="0" smtClean="0"/>
              <a:t>Vježba -Borba šahovskih figura bez kralja i kraljice</a:t>
            </a:r>
            <a:endParaRPr lang="en-IE" sz="3200" u="sng" dirty="0"/>
          </a:p>
        </p:txBody>
      </p:sp>
      <p:sp>
        <p:nvSpPr>
          <p:cNvPr id="6" name="Rectangle 5"/>
          <p:cNvSpPr/>
          <p:nvPr/>
        </p:nvSpPr>
        <p:spPr>
          <a:xfrm>
            <a:off x="4644008" y="134076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8"/>
          <p:cNvSpPr/>
          <p:nvPr/>
        </p:nvSpPr>
        <p:spPr>
          <a:xfrm>
            <a:off x="4067944" y="537321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4" name="Group 3"/>
          <p:cNvGrpSpPr/>
          <p:nvPr/>
        </p:nvGrpSpPr>
        <p:grpSpPr>
          <a:xfrm>
            <a:off x="827584" y="1454051"/>
            <a:ext cx="4783261" cy="4783261"/>
            <a:chOff x="827584" y="1196752"/>
            <a:chExt cx="4783261" cy="4783261"/>
          </a:xfrm>
        </p:grpSpPr>
        <p:pic>
          <p:nvPicPr>
            <p:cNvPr id="11" name="Content Placeholder 3" descr="chess-boar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84" y="1196752"/>
              <a:ext cx="4783261" cy="478326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275856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99792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741067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275856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868144" y="1844824"/>
            <a:ext cx="28083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 smtClean="0"/>
              <a:t>Prvi igrač koji uzme lovca protivnika, dobija partiju</a:t>
            </a:r>
            <a:r>
              <a:rPr lang="en-IE" sz="3200" b="1" dirty="0" smtClean="0"/>
              <a:t>.</a:t>
            </a:r>
            <a:endParaRPr lang="en-IE" sz="3200" b="1" dirty="0"/>
          </a:p>
        </p:txBody>
      </p:sp>
    </p:spTree>
    <p:extLst>
      <p:ext uri="{BB962C8B-B14F-4D97-AF65-F5344CB8AC3E}">
        <p14:creationId xmlns:p14="http://schemas.microsoft.com/office/powerpoint/2010/main" val="272913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hess board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1196752"/>
            <a:ext cx="4824536" cy="482453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 smtClean="0">
                <a:latin typeface="Comic Sans MS" pitchFamily="66" charset="0"/>
              </a:rPr>
              <a:t>Šahovska tabla – bojno polje</a:t>
            </a:r>
            <a:endParaRPr lang="en-IE" b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60232" y="4941168"/>
            <a:ext cx="14401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 smtClean="0"/>
              <a:t>Bijeli je sa ove strane table</a:t>
            </a:r>
            <a:endParaRPr lang="en-IE" sz="2800" dirty="0"/>
          </a:p>
        </p:txBody>
      </p:sp>
      <p:sp>
        <p:nvSpPr>
          <p:cNvPr id="5" name="Left Arrow 4"/>
          <p:cNvSpPr/>
          <p:nvPr/>
        </p:nvSpPr>
        <p:spPr>
          <a:xfrm>
            <a:off x="5796136" y="5373216"/>
            <a:ext cx="720080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queen 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516216" y="1772816"/>
            <a:ext cx="1800200" cy="325545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 smtClean="0">
                <a:latin typeface="Comic Sans MS" pitchFamily="66" charset="0"/>
              </a:rPr>
              <a:t>Kraljica (dama) -najjača figura</a:t>
            </a:r>
            <a:endParaRPr lang="en-IE" b="1" u="sng" dirty="0">
              <a:latin typeface="Comic Sans MS" pitchFamily="66" charset="0"/>
            </a:endParaRPr>
          </a:p>
        </p:txBody>
      </p:sp>
      <p:pic>
        <p:nvPicPr>
          <p:cNvPr id="5" name="Picture 4" descr="queen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700808"/>
            <a:ext cx="2880320" cy="3805739"/>
          </a:xfrm>
          <a:prstGeom prst="rect">
            <a:avLst/>
          </a:prstGeom>
        </p:spPr>
      </p:pic>
      <p:pic>
        <p:nvPicPr>
          <p:cNvPr id="6" name="Picture 5" descr="queen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3429000"/>
            <a:ext cx="2520280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Kraljica se nalazi na početnom polju njene boje (kraljica bijelog je na bijelom polju, d1, dok je kraljica crnog na crnom polju, d8</a:t>
            </a:r>
            <a:r>
              <a:rPr lang="en-IE" dirty="0" smtClean="0"/>
              <a:t>)</a:t>
            </a:r>
          </a:p>
          <a:p>
            <a:endParaRPr lang="en-IE" dirty="0" smtClean="0"/>
          </a:p>
          <a:p>
            <a:r>
              <a:rPr lang="sr-Latn-RS" dirty="0" smtClean="0"/>
              <a:t>Kraljica je </a:t>
            </a:r>
            <a:r>
              <a:rPr lang="sr-Latn-RS" b="1" dirty="0" smtClean="0"/>
              <a:t>najjača</a:t>
            </a:r>
            <a:r>
              <a:rPr lang="sr-Latn-RS" dirty="0" smtClean="0"/>
              <a:t> figura na tabli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dirty="0" smtClean="0"/>
              <a:t>Kraljica se može kretati pravo i po dijagonali koliko želi polja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dirty="0" smtClean="0"/>
              <a:t>Kraljica ne može da preskače druge figure (samo skakač može da preskače figure</a:t>
            </a:r>
            <a:r>
              <a:rPr lang="en-IE" dirty="0" smtClean="0"/>
              <a:t>).</a:t>
            </a:r>
          </a:p>
          <a:p>
            <a:endParaRPr lang="en-IE" dirty="0"/>
          </a:p>
          <a:p>
            <a:r>
              <a:rPr lang="sr-Latn-RS" b="1" dirty="0" smtClean="0"/>
              <a:t>Kretanje kraljice je kao kombinovano kretanje topa i lovca</a:t>
            </a:r>
            <a:r>
              <a:rPr lang="en-IE" b="1" dirty="0" smtClean="0"/>
              <a:t> </a:t>
            </a:r>
          </a:p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Kraljica</a:t>
            </a:r>
            <a:endParaRPr lang="en-I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/>
              <a:t>Kraljica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9149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err="1"/>
              <a:t>Kraljica</a:t>
            </a:r>
            <a:endParaRPr lang="en-US" u="sng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989" y="2180440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3824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err="1"/>
              <a:t>Kraljica</a:t>
            </a:r>
            <a:endParaRPr lang="en-US" u="sng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22539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20888"/>
            <a:ext cx="27717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6427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err="1"/>
              <a:t>Kraljica</a:t>
            </a:r>
            <a:endParaRPr lang="en-US" u="sng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64164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u="sng" dirty="0" smtClean="0"/>
              <a:t>Vježbajte – pješaci protiv kraljice</a:t>
            </a:r>
            <a:endParaRPr lang="en-IE" u="sng" dirty="0"/>
          </a:p>
        </p:txBody>
      </p:sp>
      <p:sp>
        <p:nvSpPr>
          <p:cNvPr id="6" name="Rectangle 5"/>
          <p:cNvSpPr/>
          <p:nvPr/>
        </p:nvSpPr>
        <p:spPr>
          <a:xfrm>
            <a:off x="4644008" y="134076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8"/>
          <p:cNvSpPr/>
          <p:nvPr/>
        </p:nvSpPr>
        <p:spPr>
          <a:xfrm>
            <a:off x="4067944" y="537321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TextBox 23"/>
          <p:cNvSpPr txBox="1"/>
          <p:nvPr/>
        </p:nvSpPr>
        <p:spPr>
          <a:xfrm>
            <a:off x="5868144" y="1340768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/>
              <a:t>Bijeli dobija, ako jedan od njegovih pješaka stigne na osmi red</a:t>
            </a:r>
            <a:endParaRPr lang="en-IE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5868144" y="3243461"/>
            <a:ext cx="2808312" cy="267765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sr-Latn-RS" sz="2800" b="1" dirty="0" smtClean="0">
                <a:solidFill>
                  <a:schemeClr val="bg1"/>
                </a:solidFill>
              </a:rPr>
              <a:t>Crni dobija ako uzme sve pješake bijelog ili ih zaustavi u kretanju prema osmom redu</a:t>
            </a:r>
            <a:r>
              <a:rPr lang="en-IE" sz="2800" b="1" dirty="0" smtClean="0">
                <a:solidFill>
                  <a:schemeClr val="bg1"/>
                </a:solidFill>
              </a:rPr>
              <a:t>.</a:t>
            </a:r>
            <a:endParaRPr lang="en-IE" sz="2800" b="1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27584" y="1196752"/>
            <a:ext cx="4783261" cy="4783261"/>
            <a:chOff x="827584" y="1196752"/>
            <a:chExt cx="4783261" cy="4783261"/>
          </a:xfrm>
        </p:grpSpPr>
        <p:pic>
          <p:nvPicPr>
            <p:cNvPr id="11" name="Content Placeholder 3" descr="chess-boar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84" y="1196752"/>
              <a:ext cx="4783261" cy="478326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275856" y="13407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99792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44654" y="139265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275856" y="5373216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23728" y="5373623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547664" y="5373623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71600" y="540441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427984" y="540441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51920" y="5419815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046628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123728" y="1970500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020355" y="1970500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305008" y="1970500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428826" y="19559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699792" y="1970500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547664" y="1970500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879247" y="195596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046628" y="1970500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046628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971600" y="141277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555388" y="139265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449271" y="1363594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123728" y="139265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264418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ing 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75856" y="2276872"/>
            <a:ext cx="1600200" cy="284797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 smtClean="0">
                <a:latin typeface="Comic Sans MS" pitchFamily="66" charset="0"/>
              </a:rPr>
              <a:t>Kralj</a:t>
            </a:r>
            <a:r>
              <a:rPr lang="en-IE" b="1" u="sng" dirty="0" smtClean="0">
                <a:latin typeface="Comic Sans MS" pitchFamily="66" charset="0"/>
              </a:rPr>
              <a:t> – </a:t>
            </a:r>
            <a:r>
              <a:rPr lang="sr-Latn-RS" b="1" u="sng" dirty="0" smtClean="0">
                <a:latin typeface="Comic Sans MS" pitchFamily="66" charset="0"/>
              </a:rPr>
              <a:t>glavna figura na tabli</a:t>
            </a:r>
            <a:endParaRPr lang="en-IE" b="1" u="sng" dirty="0">
              <a:latin typeface="Comic Sans MS" pitchFamily="66" charset="0"/>
            </a:endParaRPr>
          </a:p>
        </p:txBody>
      </p:sp>
      <p:pic>
        <p:nvPicPr>
          <p:cNvPr id="5" name="Picture 4" descr="king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1772816"/>
            <a:ext cx="1695450" cy="2695575"/>
          </a:xfrm>
          <a:prstGeom prst="rect">
            <a:avLst/>
          </a:prstGeom>
        </p:spPr>
      </p:pic>
      <p:pic>
        <p:nvPicPr>
          <p:cNvPr id="6" name="Picture 5" descr="king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7624" y="1916832"/>
            <a:ext cx="1628775" cy="280987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58753"/>
            <a:ext cx="1719263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Kralj se nalazi pored kraljice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b="1" dirty="0" smtClean="0"/>
              <a:t>Kralj je najvažnija figura na šahovskoj tabli</a:t>
            </a:r>
            <a:r>
              <a:rPr lang="en-IE" b="1" dirty="0" smtClean="0"/>
              <a:t>!</a:t>
            </a:r>
          </a:p>
          <a:p>
            <a:pPr>
              <a:buNone/>
            </a:pPr>
            <a:endParaRPr lang="en-IE" dirty="0" smtClean="0"/>
          </a:p>
          <a:p>
            <a:r>
              <a:rPr lang="sr-Latn-RS" dirty="0" smtClean="0"/>
              <a:t>Kralj se može da kreće po jedno polje u bilo kojem smjeru, napred, nazad i po dijagonali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sr-Latn-RS" dirty="0" smtClean="0"/>
              <a:t>Kralj se ne može kretati po napadnutom polju</a:t>
            </a:r>
          </a:p>
          <a:p>
            <a:endParaRPr lang="en-IE" dirty="0"/>
          </a:p>
          <a:p>
            <a:r>
              <a:rPr lang="sr-Latn-RS" dirty="0" smtClean="0"/>
              <a:t>Kralj može da uzme bilo koju drugu figuru</a:t>
            </a:r>
            <a:r>
              <a:rPr lang="en-IE" dirty="0" smtClean="0"/>
              <a:t>.</a:t>
            </a:r>
          </a:p>
          <a:p>
            <a:endParaRPr lang="en-IE" dirty="0"/>
          </a:p>
          <a:p>
            <a:r>
              <a:rPr lang="sr-Latn-RS" dirty="0" smtClean="0"/>
              <a:t>Kraljevi crnog i bijelog ne mogu da stanu jedan do drugog, već mora između njih da bude bar jedno polje razmaka</a:t>
            </a:r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Kralj</a:t>
            </a:r>
            <a:endParaRPr lang="en-I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/>
              <a:t>Kralj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93864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00" y="1893865"/>
            <a:ext cx="2790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268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Linije i redovi</a:t>
            </a:r>
            <a:endParaRPr lang="en-US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67" y="1772816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47129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3922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/>
              <a:t>Kralj</a:t>
            </a:r>
            <a:endParaRPr lang="en-US" dirty="0"/>
          </a:p>
        </p:txBody>
      </p:sp>
      <p:pic>
        <p:nvPicPr>
          <p:cNvPr id="13317" name="Picture 5" descr="kinge.gif (4584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2071372"/>
            <a:ext cx="27908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kingd.gif (4417 bytes)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84871"/>
            <a:ext cx="279082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7031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/>
              <a:t>Kralj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2018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Kralj može biti jaka figura u završnici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8983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5069" y="1785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RS" u="sng" dirty="0" smtClean="0"/>
              <a:t>Vježbajte – kralj i kraljica protiv pješaka</a:t>
            </a:r>
            <a:endParaRPr lang="en-IE" u="sng" dirty="0"/>
          </a:p>
        </p:txBody>
      </p:sp>
      <p:sp>
        <p:nvSpPr>
          <p:cNvPr id="6" name="Rectangle 5"/>
          <p:cNvSpPr/>
          <p:nvPr/>
        </p:nvSpPr>
        <p:spPr>
          <a:xfrm>
            <a:off x="4644008" y="134076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8"/>
          <p:cNvSpPr/>
          <p:nvPr/>
        </p:nvSpPr>
        <p:spPr>
          <a:xfrm>
            <a:off x="4067944" y="537321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1" name="Content Placeholder 3" descr="chess-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4783261" cy="478326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699792" y="537321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Rectangle 17"/>
          <p:cNvSpPr/>
          <p:nvPr/>
        </p:nvSpPr>
        <p:spPr>
          <a:xfrm>
            <a:off x="3844654" y="1392658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Rectangle 19"/>
          <p:cNvSpPr/>
          <p:nvPr/>
        </p:nvSpPr>
        <p:spPr>
          <a:xfrm>
            <a:off x="3275856" y="5373216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TextBox 23"/>
          <p:cNvSpPr txBox="1"/>
          <p:nvPr/>
        </p:nvSpPr>
        <p:spPr>
          <a:xfrm>
            <a:off x="5868144" y="1063139"/>
            <a:ext cx="28083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 smtClean="0"/>
              <a:t>Bijeli dobija ako bilo koji njegov pješak stigne na osmi red</a:t>
            </a:r>
            <a:endParaRPr lang="en-IE" sz="2800" b="1" dirty="0"/>
          </a:p>
        </p:txBody>
      </p:sp>
      <p:sp>
        <p:nvSpPr>
          <p:cNvPr id="14" name="Rectangle 13"/>
          <p:cNvSpPr/>
          <p:nvPr/>
        </p:nvSpPr>
        <p:spPr>
          <a:xfrm>
            <a:off x="2123728" y="5373623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Rectangle 14"/>
          <p:cNvSpPr/>
          <p:nvPr/>
        </p:nvSpPr>
        <p:spPr>
          <a:xfrm>
            <a:off x="1547664" y="5373623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Rectangle 15"/>
          <p:cNvSpPr/>
          <p:nvPr/>
        </p:nvSpPr>
        <p:spPr>
          <a:xfrm>
            <a:off x="971600" y="5404418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Rectangle 16"/>
          <p:cNvSpPr/>
          <p:nvPr/>
        </p:nvSpPr>
        <p:spPr>
          <a:xfrm>
            <a:off x="4427984" y="5404418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Rectangle 18"/>
          <p:cNvSpPr/>
          <p:nvPr/>
        </p:nvSpPr>
        <p:spPr>
          <a:xfrm>
            <a:off x="3851920" y="5419815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1" name="Rectangle 20"/>
          <p:cNvSpPr/>
          <p:nvPr/>
        </p:nvSpPr>
        <p:spPr>
          <a:xfrm>
            <a:off x="5046628" y="537321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2" name="Rectangle 21"/>
          <p:cNvSpPr/>
          <p:nvPr/>
        </p:nvSpPr>
        <p:spPr>
          <a:xfrm>
            <a:off x="2123728" y="1970500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Rectangle 22"/>
          <p:cNvSpPr/>
          <p:nvPr/>
        </p:nvSpPr>
        <p:spPr>
          <a:xfrm>
            <a:off x="1020355" y="1970500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5" name="Rectangle 24"/>
          <p:cNvSpPr/>
          <p:nvPr/>
        </p:nvSpPr>
        <p:spPr>
          <a:xfrm>
            <a:off x="3305008" y="1970500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6" name="Rectangle 25"/>
          <p:cNvSpPr/>
          <p:nvPr/>
        </p:nvSpPr>
        <p:spPr>
          <a:xfrm>
            <a:off x="4428826" y="1955968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7" name="Rectangle 26"/>
          <p:cNvSpPr/>
          <p:nvPr/>
        </p:nvSpPr>
        <p:spPr>
          <a:xfrm>
            <a:off x="2699792" y="1970500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8" name="Rectangle 27"/>
          <p:cNvSpPr/>
          <p:nvPr/>
        </p:nvSpPr>
        <p:spPr>
          <a:xfrm>
            <a:off x="1547664" y="1970500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9" name="Rectangle 28"/>
          <p:cNvSpPr/>
          <p:nvPr/>
        </p:nvSpPr>
        <p:spPr>
          <a:xfrm>
            <a:off x="3879247" y="195596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0" name="Rectangle 29"/>
          <p:cNvSpPr/>
          <p:nvPr/>
        </p:nvSpPr>
        <p:spPr>
          <a:xfrm>
            <a:off x="5046628" y="1970500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1" name="Rectangle 30"/>
          <p:cNvSpPr/>
          <p:nvPr/>
        </p:nvSpPr>
        <p:spPr>
          <a:xfrm>
            <a:off x="5046628" y="1340768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3" name="Rectangle 32"/>
          <p:cNvSpPr/>
          <p:nvPr/>
        </p:nvSpPr>
        <p:spPr>
          <a:xfrm>
            <a:off x="971600" y="141277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4" name="Rectangle 33"/>
          <p:cNvSpPr/>
          <p:nvPr/>
        </p:nvSpPr>
        <p:spPr>
          <a:xfrm>
            <a:off x="1547664" y="1377668"/>
            <a:ext cx="43204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5" name="Rectangle 34"/>
          <p:cNvSpPr/>
          <p:nvPr/>
        </p:nvSpPr>
        <p:spPr>
          <a:xfrm>
            <a:off x="4449271" y="1363594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6" name="TextBox 35"/>
          <p:cNvSpPr txBox="1"/>
          <p:nvPr/>
        </p:nvSpPr>
        <p:spPr>
          <a:xfrm>
            <a:off x="5868144" y="3763953"/>
            <a:ext cx="2808312" cy="13849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sr-Latn-RS" sz="2800" b="1" dirty="0" smtClean="0">
                <a:solidFill>
                  <a:schemeClr val="bg1"/>
                </a:solidFill>
              </a:rPr>
              <a:t>Crni dobija ako kraljem dođe do prvog reda</a:t>
            </a:r>
            <a:r>
              <a:rPr lang="en-IE" sz="2800" b="1" dirty="0" smtClean="0">
                <a:solidFill>
                  <a:schemeClr val="bg1"/>
                </a:solidFill>
              </a:rPr>
              <a:t>.</a:t>
            </a:r>
            <a:endParaRPr lang="en-IE" sz="2800" b="1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123728" y="139265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555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5259" y="54627"/>
            <a:ext cx="8229600" cy="1143000"/>
          </a:xfrm>
        </p:spPr>
        <p:txBody>
          <a:bodyPr>
            <a:normAutofit/>
          </a:bodyPr>
          <a:lstStyle/>
          <a:p>
            <a:r>
              <a:rPr lang="sr-Latn-RS" sz="3200" u="sng" dirty="0" smtClean="0"/>
              <a:t>Vježbajte- kralj i pješaci protiv kralja i pješaka</a:t>
            </a:r>
            <a:endParaRPr lang="en-IE" sz="3200" u="sng" dirty="0"/>
          </a:p>
        </p:txBody>
      </p:sp>
      <p:sp>
        <p:nvSpPr>
          <p:cNvPr id="6" name="Rectangle 5"/>
          <p:cNvSpPr/>
          <p:nvPr/>
        </p:nvSpPr>
        <p:spPr>
          <a:xfrm>
            <a:off x="4644008" y="134076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8"/>
          <p:cNvSpPr/>
          <p:nvPr/>
        </p:nvSpPr>
        <p:spPr>
          <a:xfrm>
            <a:off x="4067944" y="537321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TextBox 23"/>
          <p:cNvSpPr txBox="1"/>
          <p:nvPr/>
        </p:nvSpPr>
        <p:spPr>
          <a:xfrm>
            <a:off x="5868144" y="1063139"/>
            <a:ext cx="28083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 smtClean="0"/>
              <a:t>Prvi igrač čiji pješaci stignu do kraja (za bijelog na osmi red, a za crnog na prvi red) dobija partiju</a:t>
            </a:r>
            <a:r>
              <a:rPr lang="en-IE" sz="2800" b="1" dirty="0" smtClean="0"/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27584" y="1196752"/>
            <a:ext cx="4783261" cy="4783261"/>
            <a:chOff x="827584" y="1196752"/>
            <a:chExt cx="4783261" cy="4783261"/>
          </a:xfrm>
        </p:grpSpPr>
        <p:pic>
          <p:nvPicPr>
            <p:cNvPr id="11" name="Content Placeholder 3" descr="chess-boar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84" y="1196752"/>
              <a:ext cx="4783261" cy="4783261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699792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44654" y="139265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23728" y="5373623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547664" y="5373623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71600" y="540441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427984" y="540441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51920" y="5419815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046628" y="537321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699792" y="1350630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046628" y="134076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971600" y="141277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555388" y="1392658"/>
              <a:ext cx="432048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449271" y="1363594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123728" y="139265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359106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7569" y="178590"/>
            <a:ext cx="8229600" cy="1143000"/>
          </a:xfrm>
        </p:spPr>
        <p:txBody>
          <a:bodyPr>
            <a:normAutofit/>
          </a:bodyPr>
          <a:lstStyle/>
          <a:p>
            <a:r>
              <a:rPr lang="sr-Latn-RS" u="sng" dirty="0" smtClean="0"/>
              <a:t>Pozicija figura na početku partije</a:t>
            </a:r>
            <a:endParaRPr lang="en-IE" u="sng" dirty="0"/>
          </a:p>
        </p:txBody>
      </p:sp>
      <p:sp>
        <p:nvSpPr>
          <p:cNvPr id="6" name="Rectangle 5"/>
          <p:cNvSpPr/>
          <p:nvPr/>
        </p:nvSpPr>
        <p:spPr>
          <a:xfrm>
            <a:off x="4644008" y="134076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8"/>
          <p:cNvSpPr/>
          <p:nvPr/>
        </p:nvSpPr>
        <p:spPr>
          <a:xfrm>
            <a:off x="4067944" y="537321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1" name="Content Placeholder 3" descr="chess-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4783261" cy="478326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858857" y="1340768"/>
            <a:ext cx="28083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 smtClean="0"/>
              <a:t>Postavite figure ispravno i navedite na kojem se polju nalaze pješaci, topovi, skakači, lovci, kralj, kraljica.</a:t>
            </a:r>
            <a:endParaRPr lang="en-IE" sz="3200" b="1" dirty="0"/>
          </a:p>
        </p:txBody>
      </p:sp>
    </p:spTree>
    <p:extLst>
      <p:ext uri="{BB962C8B-B14F-4D97-AF65-F5344CB8AC3E}">
        <p14:creationId xmlns:p14="http://schemas.microsoft.com/office/powerpoint/2010/main" val="184560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75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Dijagonale</a:t>
            </a:r>
            <a:endParaRPr lang="en-US" u="sng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658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658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712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u="sng" dirty="0" smtClean="0"/>
              <a:t>Kraljevo krilo i damino krilo</a:t>
            </a:r>
            <a:endParaRPr lang="en-US" u="sng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078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sr-Latn-RS" dirty="0" smtClean="0"/>
              <a:t>Treba znati 3 glavne stvari o šahovskim figurama</a:t>
            </a:r>
            <a:r>
              <a:rPr lang="en-IE" dirty="0" smtClean="0"/>
              <a:t>:</a:t>
            </a:r>
          </a:p>
          <a:p>
            <a:pPr marL="109728" indent="0">
              <a:buNone/>
            </a:pPr>
            <a:endParaRPr lang="en-IE" dirty="0" smtClean="0"/>
          </a:p>
          <a:p>
            <a:pPr marL="624078" indent="-514350">
              <a:buFont typeface="+mj-lt"/>
              <a:buAutoNum type="arabicPeriod"/>
            </a:pPr>
            <a:r>
              <a:rPr lang="sr-Latn-RS" b="1" dirty="0" smtClean="0"/>
              <a:t>Poziciju figura na početku partije</a:t>
            </a:r>
            <a:endParaRPr lang="en-IE" dirty="0" smtClean="0"/>
          </a:p>
          <a:p>
            <a:pPr marL="624078" indent="-514350">
              <a:buFont typeface="+mj-lt"/>
              <a:buAutoNum type="arabicPeriod"/>
            </a:pPr>
            <a:r>
              <a:rPr lang="sr-Latn-RS" b="1" dirty="0" smtClean="0"/>
              <a:t>Pravila kretanja figura</a:t>
            </a:r>
            <a:endParaRPr lang="en-IE" dirty="0" smtClean="0"/>
          </a:p>
          <a:p>
            <a:pPr marL="624078" indent="-514350">
              <a:buFont typeface="+mj-lt"/>
              <a:buAutoNum type="arabicPeriod"/>
            </a:pPr>
            <a:r>
              <a:rPr lang="sr-Latn-RS" b="1" dirty="0" smtClean="0"/>
              <a:t>Uzimanje figura</a:t>
            </a:r>
            <a:endParaRPr lang="en-IE" dirty="0" smtClean="0"/>
          </a:p>
          <a:p>
            <a:pPr marL="109728" indent="0">
              <a:buNone/>
            </a:pPr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latin typeface="Comic Sans MS" pitchFamily="66" charset="0"/>
              </a:rPr>
              <a:t>ŠAHOVSKE FIGURE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3502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15956</TotalTime>
  <Words>1223</Words>
  <Application>Microsoft Office PowerPoint</Application>
  <PresentationFormat>On-screen Show (4:3)</PresentationFormat>
  <Paragraphs>199</Paragraphs>
  <Slides>65</Slides>
  <Notes>43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Concourse</vt:lpstr>
      <vt:lpstr>ŠAHOVSKA SEKCIJA 2020/2021  </vt:lpstr>
      <vt:lpstr>PowerPoint Presentation</vt:lpstr>
      <vt:lpstr>Kako se postavlja šahovska tabla i figure!</vt:lpstr>
      <vt:lpstr>Poštujte protivnika!</vt:lpstr>
      <vt:lpstr>Šahovska tabla – bojno polje</vt:lpstr>
      <vt:lpstr>Linije i redovi</vt:lpstr>
      <vt:lpstr>Dijagonale</vt:lpstr>
      <vt:lpstr>Kraljevo krilo i damino krilo</vt:lpstr>
      <vt:lpstr>ŠAHOVSKE FIGURE</vt:lpstr>
      <vt:lpstr>PowerPoint Presentation</vt:lpstr>
      <vt:lpstr>Pješak (pion)</vt:lpstr>
      <vt:lpstr>Pješak (pion)</vt:lpstr>
      <vt:lpstr>Pješaci</vt:lpstr>
      <vt:lpstr>Pješak (pion)</vt:lpstr>
      <vt:lpstr>Pješak</vt:lpstr>
      <vt:lpstr>Blokirani pješaci</vt:lpstr>
      <vt:lpstr>Početni položaj pješaka</vt:lpstr>
      <vt:lpstr>Vježbajte igru pješacima</vt:lpstr>
      <vt:lpstr>Pravilo „taknuto-maknuto“</vt:lpstr>
      <vt:lpstr>TOP</vt:lpstr>
      <vt:lpstr>TOP</vt:lpstr>
      <vt:lpstr>Top</vt:lpstr>
      <vt:lpstr>TOP</vt:lpstr>
      <vt:lpstr>TOP</vt:lpstr>
      <vt:lpstr>TOP</vt:lpstr>
      <vt:lpstr>Vježbajte – igranje topom</vt:lpstr>
      <vt:lpstr>Vježbajte borbu topa protiv pješaka</vt:lpstr>
      <vt:lpstr>Skakač (konj)</vt:lpstr>
      <vt:lpstr>Skakač</vt:lpstr>
      <vt:lpstr>Skakač</vt:lpstr>
      <vt:lpstr>Skakač</vt:lpstr>
      <vt:lpstr>Skakač</vt:lpstr>
      <vt:lpstr>Skakač</vt:lpstr>
      <vt:lpstr>Vježbajte borbu skakača protiv pješaka</vt:lpstr>
      <vt:lpstr>Vježbajte borbu skakača i pješaka protiv protivničkog skakača i pješaka</vt:lpstr>
      <vt:lpstr>Vježbajte „turneju skakača“</vt:lpstr>
      <vt:lpstr>„VILJUŠKA SKAKAČEM“</vt:lpstr>
      <vt:lpstr>Zanimljivosti o kretanju skakača</vt:lpstr>
      <vt:lpstr>Vježbajte borbu skakača, pješaka i topa</vt:lpstr>
      <vt:lpstr>Bijeli na potezu! Kako će se završiti ova partija? Ko će pobjediti?</vt:lpstr>
      <vt:lpstr>Lovac</vt:lpstr>
      <vt:lpstr>Lovac</vt:lpstr>
      <vt:lpstr>Lovac</vt:lpstr>
      <vt:lpstr>Lovac</vt:lpstr>
      <vt:lpstr>Lovac</vt:lpstr>
      <vt:lpstr>Lovac</vt:lpstr>
      <vt:lpstr>Vježbajte igranje lovcem</vt:lpstr>
      <vt:lpstr>Vježbajte igranje lovcem</vt:lpstr>
      <vt:lpstr>Vježba -Borba šahovskih figura bez kralja i kraljice</vt:lpstr>
      <vt:lpstr>Kraljica (dama) -najjača figura</vt:lpstr>
      <vt:lpstr>Kraljica</vt:lpstr>
      <vt:lpstr>Kraljica</vt:lpstr>
      <vt:lpstr>Kraljica</vt:lpstr>
      <vt:lpstr>Kraljica</vt:lpstr>
      <vt:lpstr>Kraljica</vt:lpstr>
      <vt:lpstr>Vježbajte – pješaci protiv kraljice</vt:lpstr>
      <vt:lpstr>Kralj – glavna figura na tabli</vt:lpstr>
      <vt:lpstr>Kralj</vt:lpstr>
      <vt:lpstr>Kralj</vt:lpstr>
      <vt:lpstr>Kralj</vt:lpstr>
      <vt:lpstr>Kralj</vt:lpstr>
      <vt:lpstr>Kralj može biti jaka figura u završnici</vt:lpstr>
      <vt:lpstr>Vježbajte – kralj i kraljica protiv pješaka</vt:lpstr>
      <vt:lpstr>Vježbajte- kralj i pješaci protiv kralja i pješaka</vt:lpstr>
      <vt:lpstr>Pozicija figura na početku partije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Chess</dc:title>
  <dc:creator>liam murray</dc:creator>
  <cp:lastModifiedBy>Windows User</cp:lastModifiedBy>
  <cp:revision>171</cp:revision>
  <cp:lastPrinted>2015-11-17T08:34:52Z</cp:lastPrinted>
  <dcterms:created xsi:type="dcterms:W3CDTF">2013-07-03T11:16:28Z</dcterms:created>
  <dcterms:modified xsi:type="dcterms:W3CDTF">2020-12-16T22:24:04Z</dcterms:modified>
</cp:coreProperties>
</file>